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6858000" cx="9144000"/>
  <p:notesSz cx="6858000" cy="9144000"/>
  <p:embeddedFontLst>
    <p:embeddedFont>
      <p:font typeface="Roboto"/>
      <p:regular r:id="rId43"/>
      <p:bold r:id="rId44"/>
      <p:italic r:id="rId45"/>
      <p:boldItalic r:id="rId46"/>
    </p:embeddedFont>
    <p:embeddedFont>
      <p:font typeface="Lora SemiBold"/>
      <p:regular r:id="rId47"/>
      <p:bold r:id="rId48"/>
      <p:italic r:id="rId49"/>
      <p:boldItalic r:id="rId50"/>
    </p:embeddedFont>
    <p:embeddedFont>
      <p:font typeface="Lora"/>
      <p:regular r:id="rId51"/>
      <p:bold r:id="rId52"/>
      <p:italic r:id="rId53"/>
      <p:boldItalic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9" roundtripDataSignature="AMtx7mjG6LAX78pQk8/HHXAqOBPG3PN7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A5389C-A745-45E7-8DA3-61FD1DF4F956}">
  <a:tblStyle styleId="{D6A5389C-A745-45E7-8DA3-61FD1DF4F95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oraSemiBold-bold.fntdata"/><Relationship Id="rId47" Type="http://schemas.openxmlformats.org/officeDocument/2006/relationships/font" Target="fonts/LoraSemiBold-regular.fntdata"/><Relationship Id="rId49" Type="http://schemas.openxmlformats.org/officeDocument/2006/relationships/font" Target="fonts/LoraSemi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ora-regular.fntdata"/><Relationship Id="rId50" Type="http://schemas.openxmlformats.org/officeDocument/2006/relationships/font" Target="fonts/LoraSemiBold-boldItalic.fntdata"/><Relationship Id="rId53" Type="http://schemas.openxmlformats.org/officeDocument/2006/relationships/font" Target="fonts/Lora-italic.fntdata"/><Relationship Id="rId52" Type="http://schemas.openxmlformats.org/officeDocument/2006/relationships/font" Target="fonts/Lora-bold.fntdata"/><Relationship Id="rId11" Type="http://schemas.openxmlformats.org/officeDocument/2006/relationships/slide" Target="slides/slide4.xml"/><Relationship Id="rId55" Type="http://schemas.openxmlformats.org/officeDocument/2006/relationships/font" Target="fonts/RobotoMono-regular.fntdata"/><Relationship Id="rId10" Type="http://schemas.openxmlformats.org/officeDocument/2006/relationships/slide" Target="slides/slide3.xml"/><Relationship Id="rId54" Type="http://schemas.openxmlformats.org/officeDocument/2006/relationships/font" Target="fonts/Lora-boldItalic.fntdata"/><Relationship Id="rId13" Type="http://schemas.openxmlformats.org/officeDocument/2006/relationships/slide" Target="slides/slide6.xml"/><Relationship Id="rId57" Type="http://schemas.openxmlformats.org/officeDocument/2006/relationships/font" Target="fonts/RobotoMono-italic.fntdata"/><Relationship Id="rId12" Type="http://schemas.openxmlformats.org/officeDocument/2006/relationships/slide" Target="slides/slide5.xml"/><Relationship Id="rId56" Type="http://schemas.openxmlformats.org/officeDocument/2006/relationships/font" Target="fonts/RobotoMono-bold.fntdata"/><Relationship Id="rId15" Type="http://schemas.openxmlformats.org/officeDocument/2006/relationships/slide" Target="slides/slide8.xml"/><Relationship Id="rId59" Type="http://customschemas.google.com/relationships/presentationmetadata" Target="metadata"/><Relationship Id="rId14" Type="http://schemas.openxmlformats.org/officeDocument/2006/relationships/slide" Target="slides/slide7.xml"/><Relationship Id="rId58" Type="http://schemas.openxmlformats.org/officeDocument/2006/relationships/font" Target="fonts/RobotoMon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7465afc664_3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37465afc664_3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solidFill>
                  <a:schemeClr val="dk1"/>
                </a:solidFill>
              </a:rPr>
              <a:t>Good Evening, everyone. </a:t>
            </a:r>
            <a:endParaRPr sz="1200">
              <a:solidFill>
                <a:schemeClr val="dk1"/>
              </a:solidFill>
            </a:endParaRPr>
          </a:p>
          <a:p>
            <a:pPr indent="0" lvl="0" marL="0" rtl="0" algn="l">
              <a:lnSpc>
                <a:spcPct val="100000"/>
              </a:lnSpc>
              <a:spcBef>
                <a:spcPts val="0"/>
              </a:spcBef>
              <a:spcAft>
                <a:spcPts val="0"/>
              </a:spcAft>
              <a:buSzPts val="1100"/>
              <a:buNone/>
            </a:pPr>
            <a:br>
              <a:rPr lang="en-US" sz="1200">
                <a:solidFill>
                  <a:schemeClr val="dk1"/>
                </a:solidFill>
              </a:rPr>
            </a:br>
            <a:r>
              <a:rPr lang="en-US" sz="1200">
                <a:solidFill>
                  <a:schemeClr val="dk1"/>
                </a:solidFill>
              </a:rPr>
              <a:t>It is a pleasure to be here today in London. My name is Rory Graves, and with my colleague Kannupriya, we are here to present </a:t>
            </a:r>
            <a:r>
              <a:rPr b="1" lang="en-US" sz="1200">
                <a:solidFill>
                  <a:schemeClr val="dk1"/>
                </a:solidFill>
              </a:rPr>
              <a:t>"Scala Meets GenAI: Build the Cool Stuff with LLM4S."</a:t>
            </a:r>
            <a:r>
              <a:rPr lang="en-US" sz="1200">
                <a:solidFill>
                  <a:schemeClr val="dk1"/>
                </a:solidFill>
              </a:rPr>
              <a:t> </a:t>
            </a:r>
            <a:br>
              <a:rPr lang="en-US" sz="1200">
                <a:solidFill>
                  <a:schemeClr val="dk1"/>
                </a:solidFill>
              </a:rPr>
            </a:br>
            <a:r>
              <a:rPr lang="en-US" sz="1200">
                <a:solidFill>
                  <a:schemeClr val="dk1"/>
                </a:solidFill>
              </a:rPr>
              <a:t>Just six months ago, a core idea we had within the London Scala community quickly became a mission. We recognized a significant opportunity to bridge Scala's robust capabilities with the innovative power of Generative AI, and we identified a critical need for a community-driven toolkit. This led to our dual ambition: to develop LLM4S, a practical, Scala-first AI toolkit, and to cultivate a global community around it. </a:t>
            </a:r>
            <a:endParaRPr sz="1200">
              <a:solidFill>
                <a:schemeClr val="dk1"/>
              </a:solidFill>
            </a:endParaRPr>
          </a:p>
          <a:p>
            <a:pPr indent="0" lvl="0" marL="0" rtl="0" algn="l">
              <a:lnSpc>
                <a:spcPct val="100000"/>
              </a:lnSpc>
              <a:spcBef>
                <a:spcPts val="0"/>
              </a:spcBef>
              <a:spcAft>
                <a:spcPts val="0"/>
              </a:spcAft>
              <a:buSzPts val="1100"/>
              <a:buNone/>
            </a:pPr>
            <a:br>
              <a:rPr lang="en-US" sz="1200">
                <a:solidFill>
                  <a:schemeClr val="dk1"/>
                </a:solidFill>
              </a:rPr>
            </a:br>
            <a:r>
              <a:rPr lang="en-US" sz="1200">
                <a:solidFill>
                  <a:schemeClr val="dk1"/>
                </a:solidFill>
              </a:rPr>
              <a:t>We are immensely grateful for the crucial support from the global Scala community and our partners, whose encouragement and collaboration have been instrumental to our progress. </a:t>
            </a:r>
            <a:br>
              <a:rPr lang="en-US" sz="1200">
                <a:solidFill>
                  <a:schemeClr val="dk1"/>
                </a:solidFill>
              </a:rPr>
            </a:br>
            <a:r>
              <a:rPr lang="en-US" sz="1200">
                <a:solidFill>
                  <a:schemeClr val="dk1"/>
                </a:solidFill>
              </a:rPr>
              <a:t>Our hearts are full as we head into our first public demo in London, the exact place where the seed was planted just six months ago: </a:t>
            </a:r>
            <a:r>
              <a:rPr b="1" lang="en-US" sz="1200">
                <a:solidFill>
                  <a:schemeClr val="dk1"/>
                </a:solidFill>
              </a:rPr>
              <a:t>SZork</a:t>
            </a:r>
            <a:r>
              <a:rPr lang="en-US" sz="1200">
                <a:solidFill>
                  <a:schemeClr val="dk1"/>
                </a:solidFill>
              </a:rPr>
              <a:t>, a game built entirely with LLM4S. We are excited to share with you what we have built. Kannupriya and I will be demonstrating the capabilities of LLM4S and showing you the exciting potential of this powerful toolkit. </a:t>
            </a:r>
            <a:br>
              <a:rPr lang="en-US" sz="1200">
                <a:solidFill>
                  <a:schemeClr val="dk1"/>
                </a:solidFill>
              </a:rPr>
            </a:br>
            <a:r>
              <a:rPr lang="en-US" sz="1200">
                <a:solidFill>
                  <a:schemeClr val="dk1"/>
                </a:solidFill>
              </a:rPr>
              <a:t>Thank you.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6445b3fb1e_6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6445b3fb1e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Let’s see how powerful MCP is through an example. </a:t>
            </a:r>
            <a:br>
              <a:rPr b="1" lang="en-US">
                <a:solidFill>
                  <a:schemeClr val="dk1"/>
                </a:solidFill>
              </a:rPr>
            </a:br>
            <a:br>
              <a:rPr b="1" lang="en-US">
                <a:solidFill>
                  <a:schemeClr val="dk1"/>
                </a:solidFill>
              </a:rPr>
            </a:br>
            <a:r>
              <a:rPr b="1" lang="en-US">
                <a:solidFill>
                  <a:schemeClr val="dk1"/>
                </a:solidFill>
              </a:rPr>
              <a:t>In Szork, the agent is our Dungeon Master — it drives the story, keeps track of the game state, and reacts to whatever the player says. But sometimes, the agent needs more than just its own memory.</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Without MCP, every new external feature — a lore database, a puzzle solver, a weather feed — would require a custom integration baked into the game code. That’s time, complexity, and maintenance overhead.</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With MCP, Szork can discover and call these external tools dynamically, in the middle of gameplay, through one standard protocol. From the agent’s point of view, MCP tools look exactly like local ones. That means the Dungeon Master can, in one turn, pull backstory from a remote database, run a riddle through a puzzle solver, and then blend those outputs into the narration, without the player even knowing it left the local game environment.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It’s also future-proof: when we want to add new mechanics, we don’t touch the game loop — we just point the MCP registry to a new tool server.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 MCP can connect Szork to tools outside its own world. It makes the game richer, more flexible, and infinitely expandable.</a:t>
            </a:r>
            <a:endParaRPr b="1">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notes"/>
          <p:cNvSpPr/>
          <p:nvPr>
            <p:ph idx="2" type="sldImg"/>
          </p:nvPr>
        </p:nvSpPr>
        <p:spPr>
          <a:xfrm>
            <a:off x="-500063" y="0"/>
            <a:ext cx="40005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 name="Google Shape;267;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Update data, not weights. - Gopi</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RAG is built to keep answers grounded. First we retrieve the facts, then we let the model generate — so every claim can come with receipts, not guesses.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 scales to massive knowledge bases, so the context is richer. And when something changes, we just update the index, not the model — sharper answers, smaller models, lower costs.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Speed matters — in </a:t>
            </a:r>
            <a:r>
              <a:rPr i="1" lang="en-US">
                <a:solidFill>
                  <a:schemeClr val="dk1"/>
                </a:solidFill>
              </a:rPr>
              <a:t>Szork</a:t>
            </a:r>
            <a:r>
              <a:rPr lang="en-US">
                <a:solidFill>
                  <a:schemeClr val="dk1"/>
                </a:solidFill>
              </a:rPr>
              <a:t>, if the player asks about a new quest or lore, retrieval has to feel instant or the magic breaks. That’s why we treat latency as part of the user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And governance starts at the door: we decide what data is allowed in and enforce it at retrieval, so every answer is safe by design.</a:t>
            </a:r>
            <a:endParaRPr>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This is how LLM4S makes RAG not just work — but work </a:t>
            </a:r>
            <a:r>
              <a:rPr i="1" lang="en-US">
                <a:solidFill>
                  <a:schemeClr val="dk1"/>
                </a:solidFill>
              </a:rPr>
              <a:t>live</a:t>
            </a:r>
            <a:r>
              <a:rPr lang="en-US">
                <a:solidFill>
                  <a:schemeClr val="dk1"/>
                </a:solidFill>
              </a:rPr>
              <a:t>, in games and beyond.</a:t>
            </a:r>
            <a:endParaRPr>
              <a:solidFill>
                <a:schemeClr val="dk1"/>
              </a:solidFill>
            </a:endParaRPr>
          </a:p>
        </p:txBody>
      </p:sp>
      <p:sp>
        <p:nvSpPr>
          <p:cNvPr id="268" name="Google Shape;268;p6: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6445b3fb1e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6445b3fb1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Basically, Retrieval augmented </a:t>
            </a:r>
            <a:r>
              <a:rPr lang="en-US">
                <a:solidFill>
                  <a:schemeClr val="dk1"/>
                </a:solidFill>
              </a:rPr>
              <a:t>generation</a:t>
            </a:r>
            <a:r>
              <a:rPr lang="en-US">
                <a:solidFill>
                  <a:schemeClr val="dk1"/>
                </a:solidFill>
              </a:rPr>
              <a:t> is a way to make LLMs smarter and more reliable by giving them the right facts before they start writing.</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On the left, you see the </a:t>
            </a:r>
            <a:r>
              <a:rPr b="1" lang="en-US">
                <a:solidFill>
                  <a:schemeClr val="dk1"/>
                </a:solidFill>
              </a:rPr>
              <a:t>ingestion pipeline</a:t>
            </a:r>
            <a:r>
              <a:rPr lang="en-US">
                <a:solidFill>
                  <a:schemeClr val="dk1"/>
                </a:solidFill>
              </a:rPr>
              <a:t>: we take documents, break them into chunks, turn them into vector embeddings, and store them in a database. This is like stocking a well-organized library.</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On the right is the </a:t>
            </a:r>
            <a:r>
              <a:rPr b="1" lang="en-US">
                <a:solidFill>
                  <a:schemeClr val="dk1"/>
                </a:solidFill>
              </a:rPr>
              <a:t>retrieval &amp; generation pipeline</a:t>
            </a:r>
            <a:r>
              <a:rPr lang="en-US">
                <a:solidFill>
                  <a:schemeClr val="dk1"/>
                </a:solidFill>
              </a:rPr>
              <a:t>: when a user asks a question, we embed the query, search for the most relevant chunks, and send those — plus the question — to the LLM. The model then writes its answer using that grounded context.</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The benefit? You get </a:t>
            </a:r>
            <a:r>
              <a:rPr b="1" lang="en-US">
                <a:solidFill>
                  <a:schemeClr val="dk1"/>
                </a:solidFill>
              </a:rPr>
              <a:t>up-to-date, source-backed answers</a:t>
            </a:r>
            <a:r>
              <a:rPr lang="en-US">
                <a:solidFill>
                  <a:schemeClr val="dk1"/>
                </a:solidFill>
              </a:rPr>
              <a:t> without retraining the model. If your knowledge changes, you just reindex the data. It’s faster, cheaper, and keeps outputs connected to real, verifiable information.</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In short: </a:t>
            </a:r>
            <a:r>
              <a:rPr b="1" lang="en-US">
                <a:solidFill>
                  <a:schemeClr val="dk1"/>
                </a:solidFill>
              </a:rPr>
              <a:t>update your data, not your weights</a:t>
            </a:r>
            <a:r>
              <a:rPr lang="en-US">
                <a:solidFill>
                  <a:schemeClr val="dk1"/>
                </a:solidFill>
              </a:rPr>
              <a:t> — and your LLM stays sharp and current</a:t>
            </a:r>
            <a:endParaRPr>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6445b3fb1e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6445b3fb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Think of EmbedX as the backbone of our retrieval stack: extract → chunk → embed → retrieve. Every answer comes with receipts — citations are always on — and if retrieval returns nothing, we’re honest about it. No retrieval, no answer.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The entire system is config-driven, not code-driven. That means we can swap embedding models without rewrites, and FAISS already proves the loop works. Structured logs give us full transparency for audits and debugging.</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It’s plug-and-play RAG: change the data, reindex, and the system’s behavior updates automatically — cheaper answers, cleaner audits.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Next, we’re moving to PGVector for database-backed retrieval and governance. We filter before we fetch: by team, by sensitivity, by freshness. Then we add smarter capabilities — multimodal embeddings when images matter, tokenizer-aware chunking for better semantic matches, and hybrid search with a light re-ranker to sharpen top results without blowing our latency budget.</a:t>
            </a:r>
            <a:endParaRPr b="1">
              <a:solidFill>
                <a:schemeClr val="dk1"/>
              </a:solidFill>
            </a:endParaRPr>
          </a:p>
          <a:p>
            <a:pPr indent="0" lvl="0" marL="0" rtl="0" algn="l">
              <a:lnSpc>
                <a:spcPct val="115000"/>
              </a:lnSpc>
              <a:spcBef>
                <a:spcPts val="1200"/>
              </a:spcBef>
              <a:spcAft>
                <a:spcPts val="1200"/>
              </a:spcAft>
              <a:buNone/>
            </a:pPr>
            <a:r>
              <a:rPr b="1" lang="en-US">
                <a:solidFill>
                  <a:schemeClr val="dk1"/>
                </a:solidFill>
              </a:rPr>
              <a:t>Our scoreboard keeps us accountable: accuracy, coverage, cost, safety, and p95 latency. Our mantra stays simple — update data, not weights; SQL before search; receipts over vibes.</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6445b3fb1e_2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6445b3fb1e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Multimodality - Anshuman</a:t>
            </a:r>
            <a:endParaRPr b="1" sz="1300">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“In AI, multimodality means working with more than one type of data — for example, combining text, images, audio, or video.</a:t>
            </a:r>
            <a:br>
              <a:rPr lang="en-US">
                <a:solidFill>
                  <a:schemeClr val="dk1"/>
                </a:solidFill>
              </a:rPr>
            </a:br>
            <a:r>
              <a:rPr lang="en-US">
                <a:solidFill>
                  <a:schemeClr val="dk1"/>
                </a:solidFill>
              </a:rPr>
              <a:t> Instead of just answering questions in words, a multimodal system can also show you a picture, analyze an image, or even generate one.</a:t>
            </a:r>
            <a:br>
              <a:rPr lang="en-US">
                <a:solidFill>
                  <a:schemeClr val="dk1"/>
                </a:solidFill>
              </a:rPr>
            </a:br>
            <a:r>
              <a:rPr lang="en-US">
                <a:solidFill>
                  <a:schemeClr val="dk1"/>
                </a:solidFill>
              </a:rPr>
              <a:t> This opens up more creative, interactive, and useful applications — from education to design to healthcare.”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Image Generation</a:t>
            </a:r>
            <a:endParaRPr b="1" sz="1300">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“One of the most exciting parts of multimodality is image generation — turning an idea, described in words, into a visual output.</a:t>
            </a:r>
            <a:br>
              <a:rPr lang="en-US">
                <a:solidFill>
                  <a:schemeClr val="dk1"/>
                </a:solidFill>
              </a:rPr>
            </a:br>
            <a:r>
              <a:rPr lang="en-US">
                <a:solidFill>
                  <a:schemeClr val="dk1"/>
                </a:solidFill>
              </a:rPr>
              <a:t> AI models can understand descriptive text and produce realistic, artistic, or completely imagined images.</a:t>
            </a:r>
            <a:br>
              <a:rPr lang="en-US">
                <a:solidFill>
                  <a:schemeClr val="dk1"/>
                </a:solidFill>
              </a:rPr>
            </a:br>
            <a:r>
              <a:rPr lang="en-US">
                <a:solidFill>
                  <a:schemeClr val="dk1"/>
                </a:solidFill>
              </a:rPr>
              <a:t> This technology is now widely used in design tools, marketing, entertainment, and research.”</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How Stable Diffusion Works</a:t>
            </a:r>
            <a:endParaRPr b="1" sz="1300">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“Stable Diffusion is a type of AI model that creates images step-by-step.</a:t>
            </a:r>
            <a:br>
              <a:rPr lang="en-US">
                <a:solidFill>
                  <a:schemeClr val="dk1"/>
                </a:solidFill>
              </a:rPr>
            </a:br>
            <a:r>
              <a:rPr lang="en-US">
                <a:solidFill>
                  <a:schemeClr val="dk1"/>
                </a:solidFill>
              </a:rPr>
              <a:t> It starts with random noise — like TV static — and slowly removes the noise, guided by your text description, until a clear image appears.</a:t>
            </a:r>
            <a:br>
              <a:rPr lang="en-US">
                <a:solidFill>
                  <a:schemeClr val="dk1"/>
                </a:solidFill>
              </a:rPr>
            </a:br>
            <a:r>
              <a:rPr lang="en-US">
                <a:solidFill>
                  <a:schemeClr val="dk1"/>
                </a:solidFill>
              </a:rPr>
              <a:t> The ‘stable’ part means it balances creativity with consistency, so you can generate high-quality images without them going completely off-track.”</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445b3fb1e_2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6445b3fb1e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Work in LLM4S</a:t>
            </a:r>
            <a:endParaRPr b="1" sz="1300">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“For LLM4S, we added image generation capabilities so that it’s not limited to text anymore.</a:t>
            </a:r>
            <a:br>
              <a:rPr lang="en-US">
                <a:solidFill>
                  <a:schemeClr val="dk1"/>
                </a:solidFill>
              </a:rPr>
            </a:br>
            <a:r>
              <a:rPr lang="en-US">
                <a:solidFill>
                  <a:schemeClr val="dk1"/>
                </a:solidFill>
              </a:rPr>
              <a:t> We designed a simple interface that works with multiple image generation backends — including Stable Diffusion and online APIs.</a:t>
            </a:r>
            <a:br>
              <a:rPr lang="en-US">
                <a:solidFill>
                  <a:schemeClr val="dk1"/>
                </a:solidFill>
              </a:rPr>
            </a:br>
            <a:r>
              <a:rPr lang="en-US">
                <a:solidFill>
                  <a:schemeClr val="dk1"/>
                </a:solidFill>
              </a:rPr>
              <a:t> Users can now create images directly from their prompts, with easy options to customize size, style, and other details — all within the same library.”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Features that are coming up→Speech-to-Text (STT)</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“We’re adding the ability to turn spoken audio into text, with two main options — CMU Sphinx for a lightweight, offline setup, and Whisper for very high accuracy.</a:t>
            </a:r>
            <a:br>
              <a:rPr lang="en-US">
                <a:solidFill>
                  <a:schemeClr val="dk1"/>
                </a:solidFill>
              </a:rPr>
            </a:br>
            <a:r>
              <a:rPr lang="en-US">
                <a:solidFill>
                  <a:schemeClr val="dk1"/>
                </a:solidFill>
              </a:rPr>
              <a:t> This gives users flexibility depending on whether they value speed, privacy, or accuracy.”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2. Better Transcripts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“To make sure transcriptions are clean and easy to read, we process the audio before recognition — removing background noise, adjusting volume levels, and handling other quality issues.”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3. Text-to-Speech (TTS)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“On the other side, we allow the system to speak text aloud.</a:t>
            </a:r>
            <a:br>
              <a:rPr lang="en-US">
                <a:solidFill>
                  <a:schemeClr val="dk1"/>
                </a:solidFill>
              </a:rPr>
            </a:br>
            <a:r>
              <a:rPr lang="en-US">
                <a:solidFill>
                  <a:schemeClr val="dk1"/>
                </a:solidFill>
              </a:rPr>
              <a:t> We’re integrating Tacotron2 to produce natural, human-like voices so the results sound clear and pleasant.”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4. Voice Controls &amp; Output</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“We also want to give users creative control over the voice — adjusting tone, speed, and style.</a:t>
            </a:r>
            <a:br>
              <a:rPr lang="en-US">
                <a:solidFill>
                  <a:schemeClr val="dk1"/>
                </a:solidFill>
              </a:rPr>
            </a:br>
            <a:r>
              <a:rPr lang="en-US">
                <a:solidFill>
                  <a:schemeClr val="dk1"/>
                </a:solidFill>
              </a:rPr>
              <a:t> Plus, we support common audio formats and test with various languages and accents to make it more inclusive.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6445b3fb1e_9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6445b3fb1e_9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Image Generation – Dynamic Scene Illustration</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“In our game, the visuals adapt to the player’s choices. If you open a treasure chest, defeat a dragon, or enter a dark forest, the system instantly generates a matching scene illustration. This keeps every playthrough visually unique and immersive.”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2. Automatic Speech Recognition (ASR) – Voice-Driven Gameplay</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“Instead of typing commands, players can simply speak their actions through the mic. The AI understands the instructions and responds in real time, creating a smoother and more natural roleplaying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3. Text-to-Speech (TTS) – Narrator Voice</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“The AI also brings the story to life by speaking the narration aloud. This can be a dungeon master’s voice, an NPC’s dialogue, or even atmospheric scene descriptions, making the world feel alive and interactive.”</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rPr lang="en-US"/>
              <a:t>Overall, Multimodality empowers LLM4S to go beyond text, enabling richer, more interactive, and creative experiences by seamlessly combining images, audio, and speech for a truly versatile AI platform.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6445b3fb1e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6445b3fb1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Shubham - Tracing is a comprehensive logging tool that meticulously records every step an AI agent takes.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goal is to provide a clear, detailed record of the agent's decision-making process. This includes everything from the initial user query to the final output, as well as all the internal steps.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key features of this system are: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Event-Driven Logging</a:t>
            </a:r>
            <a:r>
              <a:rPr lang="en-US">
                <a:solidFill>
                  <a:schemeClr val="dk1"/>
                </a:solidFill>
              </a:rPr>
              <a:t>: This records every significant event in an agent's lifecycle, giving us a complete operational timeline.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Data Capture</a:t>
            </a:r>
            <a:r>
              <a:rPr lang="en-US">
                <a:solidFill>
                  <a:schemeClr val="dk1"/>
                </a:solidFill>
              </a:rPr>
              <a:t>: It captures all critical information, including user inputs, LLM responses, tool calls, and any errors that occur.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Environment Agnostic</a:t>
            </a:r>
            <a:r>
              <a:rPr lang="en-US">
                <a:solidFill>
                  <a:schemeClr val="dk1"/>
                </a:solidFill>
              </a:rPr>
              <a:t>: The system is designed to work seamlessly across different environments, from local development to production.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Actionable Insights</a:t>
            </a:r>
            <a:r>
              <a:rPr lang="en-US">
                <a:solidFill>
                  <a:schemeClr val="dk1"/>
                </a:solidFill>
              </a:rPr>
              <a:t>: It provides a full "play-by-play" of the AI's actions, which is invaluable for understanding and debugging complex behaviors.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5:notes"/>
          <p:cNvSpPr/>
          <p:nvPr>
            <p:ph idx="2" type="sldImg"/>
          </p:nvPr>
        </p:nvSpPr>
        <p:spPr>
          <a:xfrm>
            <a:off x="-500063" y="0"/>
            <a:ext cx="40005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3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Tracing &amp; Observability in LLM4S (40 seconds)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(0-5 seconds)</a:t>
            </a:r>
            <a:r>
              <a:rPr lang="en-US">
                <a:solidFill>
                  <a:schemeClr val="dk1"/>
                </a:solidFill>
              </a:rPr>
              <a:t> This slide explains how our tracing system transforms raw LLM executions into structured, visual data, enabling us to understand, debug, and optimize our AI workflows.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(6-18 seconds)</a:t>
            </a:r>
            <a:r>
              <a:rPr lang="en-US">
                <a:solidFill>
                  <a:schemeClr val="dk1"/>
                </a:solidFill>
              </a:rPr>
              <a:t> We have three distinct modes. First, </a:t>
            </a:r>
            <a:r>
              <a:rPr b="1" lang="en-US">
                <a:solidFill>
                  <a:schemeClr val="dk1"/>
                </a:solidFill>
              </a:rPr>
              <a:t>Langfuse Tracing</a:t>
            </a:r>
            <a:r>
              <a:rPr lang="en-US">
                <a:solidFill>
                  <a:schemeClr val="dk1"/>
                </a:solidFill>
              </a:rPr>
              <a:t> is for </a:t>
            </a:r>
            <a:r>
              <a:rPr b="1" lang="en-US">
                <a:solidFill>
                  <a:schemeClr val="dk1"/>
                </a:solidFill>
              </a:rPr>
              <a:t>rich visual analytics</a:t>
            </a:r>
            <a:r>
              <a:rPr lang="en-US">
                <a:solidFill>
                  <a:schemeClr val="dk1"/>
                </a:solidFill>
              </a:rPr>
              <a:t>. Use this for production to get interactive timelines and key metrics on latency, token usage, and cost per run. It’s perfect for deep dives into production scenarios.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(19-30 seconds)</a:t>
            </a:r>
            <a:r>
              <a:rPr lang="en-US">
                <a:solidFill>
                  <a:schemeClr val="dk1"/>
                </a:solidFill>
              </a:rPr>
              <a:t> Next, </a:t>
            </a:r>
            <a:r>
              <a:rPr b="1" lang="en-US">
                <a:solidFill>
                  <a:schemeClr val="dk1"/>
                </a:solidFill>
              </a:rPr>
              <a:t>Console Tracing</a:t>
            </a:r>
            <a:r>
              <a:rPr lang="en-US">
                <a:solidFill>
                  <a:schemeClr val="dk1"/>
                </a:solidFill>
              </a:rPr>
              <a:t> is </a:t>
            </a:r>
            <a:r>
              <a:rPr b="1" lang="en-US">
                <a:solidFill>
                  <a:schemeClr val="dk1"/>
                </a:solidFill>
              </a:rPr>
              <a:t>lightweight and instant</a:t>
            </a:r>
            <a:r>
              <a:rPr lang="en-US">
                <a:solidFill>
                  <a:schemeClr val="dk1"/>
                </a:solidFill>
              </a:rPr>
              <a:t>. It's designed for local development and prints structured logs directly to your terminal. It has zero setup and is ideal for quickly debugging your logic flow.</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(31-40 seconds)</a:t>
            </a:r>
            <a:r>
              <a:rPr lang="en-US">
                <a:solidFill>
                  <a:schemeClr val="dk1"/>
                </a:solidFill>
              </a:rPr>
              <a:t> Finally, </a:t>
            </a:r>
            <a:r>
              <a:rPr b="1" lang="en-US">
                <a:solidFill>
                  <a:schemeClr val="dk1"/>
                </a:solidFill>
              </a:rPr>
              <a:t>NoOp Tracing</a:t>
            </a:r>
            <a:r>
              <a:rPr lang="en-US">
                <a:solidFill>
                  <a:schemeClr val="dk1"/>
                </a:solidFill>
              </a:rPr>
              <a:t> is for when tracing is disabled. This mode provides maximum performance with minimal CPU impact. It’s useful for performance testing where you want zero observability overhead and for when you need to save on production costs.</a:t>
            </a:r>
            <a:endParaRPr>
              <a:solidFill>
                <a:schemeClr val="dk1"/>
              </a:solidFill>
            </a:endParaRPr>
          </a:p>
          <a:p>
            <a:pPr indent="0" lvl="0" marL="0" marR="0" rtl="0" algn="l">
              <a:lnSpc>
                <a:spcPct val="100000"/>
              </a:lnSpc>
              <a:spcBef>
                <a:spcPts val="1200"/>
              </a:spcBef>
              <a:spcAft>
                <a:spcPts val="0"/>
              </a:spcAft>
              <a:buSzPts val="1100"/>
              <a:buNone/>
            </a:pPr>
            <a:r>
              <a:t/>
            </a:r>
            <a:endParaRPr sz="1200">
              <a:solidFill>
                <a:schemeClr val="dk1"/>
              </a:solidFill>
            </a:endParaRPr>
          </a:p>
        </p:txBody>
      </p:sp>
      <p:sp>
        <p:nvSpPr>
          <p:cNvPr id="340" name="Google Shape;340;p3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6445b3fb1e_0_5:notes"/>
          <p:cNvSpPr/>
          <p:nvPr>
            <p:ph idx="2" type="sldImg"/>
          </p:nvPr>
        </p:nvSpPr>
        <p:spPr>
          <a:xfrm>
            <a:off x="-500063" y="0"/>
            <a:ext cx="40005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g36445b3fb1e_0_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Now let's see our tracing system in action. This slide shows a real-world trace from the </a:t>
            </a:r>
            <a:r>
              <a:rPr b="1" lang="en-US">
                <a:solidFill>
                  <a:schemeClr val="dk1"/>
                </a:solidFill>
              </a:rPr>
              <a:t>Langfuse dashboard</a:t>
            </a:r>
            <a:r>
              <a:rPr lang="en-US">
                <a:solidFill>
                  <a:schemeClr val="dk1"/>
                </a:solidFill>
              </a:rPr>
              <a:t>, our production-grade observability backend. This is how we transform the AI's "black box" into a "glass box."</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(11-30 seconds)</a:t>
            </a:r>
            <a:r>
              <a:rPr lang="en-US">
                <a:solidFill>
                  <a:schemeClr val="dk1"/>
                </a:solidFill>
              </a:rPr>
              <a:t> As you can see, the dashboard provides a detailed, step-by-step visualization. The </a:t>
            </a:r>
            <a:r>
              <a:rPr b="1" lang="en-US">
                <a:solidFill>
                  <a:schemeClr val="dk1"/>
                </a:solidFill>
              </a:rPr>
              <a:t>hierarchical view</a:t>
            </a:r>
            <a:r>
              <a:rPr lang="en-US">
                <a:solidFill>
                  <a:schemeClr val="dk1"/>
                </a:solidFill>
              </a:rPr>
              <a:t> on the left shows the entire journey, from the initial user query, through all the internal steps like tool calls and generations, to the final response. This allows us to see exactly what happened and in what order.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On the right, we have our system flowchart as a quick reminder of how this all works. Our </a:t>
            </a:r>
            <a:r>
              <a:rPr b="1" lang="en-US">
                <a:solidFill>
                  <a:schemeClr val="dk1"/>
                </a:solidFill>
              </a:rPr>
              <a:t>LLM4S Application Layer</a:t>
            </a:r>
            <a:r>
              <a:rPr lang="en-US">
                <a:solidFill>
                  <a:schemeClr val="dk1"/>
                </a:solidFill>
              </a:rPr>
              <a:t> sends events through the </a:t>
            </a:r>
            <a:r>
              <a:rPr b="1" lang="en-US">
                <a:solidFill>
                  <a:schemeClr val="dk1"/>
                </a:solidFill>
              </a:rPr>
              <a:t>Enhanced Tracing Interface</a:t>
            </a:r>
            <a:r>
              <a:rPr lang="en-US">
                <a:solidFill>
                  <a:schemeClr val="dk1"/>
                </a:solidFill>
              </a:rPr>
              <a:t>. This is then picked up by the </a:t>
            </a:r>
            <a:r>
              <a:rPr b="1" lang="en-US">
                <a:solidFill>
                  <a:schemeClr val="dk1"/>
                </a:solidFill>
              </a:rPr>
              <a:t>Langfuse Tracing Implementation</a:t>
            </a:r>
            <a:r>
              <a:rPr lang="en-US">
                <a:solidFill>
                  <a:schemeClr val="dk1"/>
                </a:solidFill>
              </a:rPr>
              <a:t>, which captures all this rich data and sends it to the Langfuse platform for this kind of visualization.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(46-60 seconds)</a:t>
            </a:r>
            <a:r>
              <a:rPr lang="en-US">
                <a:solidFill>
                  <a:schemeClr val="dk1"/>
                </a:solidFill>
              </a:rPr>
              <a:t> This integration is key to our production readiness. It gives us powerful visual analytics, metrics for latency and cost, and an interactive timeline for debugging. This isn't just about logging; it's about providing the actionable insights needed to build, monitor, and optimize reliable LLM applications at scale.</a:t>
            </a:r>
            <a:endParaRPr>
              <a:solidFill>
                <a:schemeClr val="dk1"/>
              </a:solidFill>
            </a:endParaRPr>
          </a:p>
          <a:p>
            <a:pPr indent="0" lvl="0" marL="0" marR="0" rtl="0" algn="l">
              <a:lnSpc>
                <a:spcPct val="100000"/>
              </a:lnSpc>
              <a:spcBef>
                <a:spcPts val="1200"/>
              </a:spcBef>
              <a:spcAft>
                <a:spcPts val="0"/>
              </a:spcAft>
              <a:buSzPts val="1100"/>
              <a:buNone/>
            </a:pPr>
            <a:r>
              <a:t/>
            </a:r>
            <a:endParaRPr sz="1200">
              <a:solidFill>
                <a:schemeClr val="dk1"/>
              </a:solidFill>
            </a:endParaRPr>
          </a:p>
        </p:txBody>
      </p:sp>
      <p:sp>
        <p:nvSpPr>
          <p:cNvPr id="350" name="Google Shape;350;g36445b3fb1e_0_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p:nvPr>
            <p:ph idx="2" type="sldImg"/>
          </p:nvPr>
        </p:nvSpPr>
        <p:spPr>
          <a:xfrm>
            <a:off x="-500063" y="0"/>
            <a:ext cx="40005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Arial"/>
                <a:ea typeface="Arial"/>
                <a:cs typeface="Arial"/>
                <a:sym typeface="Arial"/>
              </a:rPr>
              <a:t>This is SZork - a fully AI-powered text adventure game. Everything you're about to see - the story, the images, the music - is generated in real-time by AI, orchestrated entirely through Scala and LLM4S.</a:t>
            </a:r>
            <a:endParaRPr/>
          </a:p>
        </p:txBody>
      </p:sp>
      <p:sp>
        <p:nvSpPr>
          <p:cNvPr id="164" name="Google Shape;164;p1: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6445b3fb1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To make agents build software, we use what's called a </a:t>
            </a:r>
            <a:r>
              <a:rPr b="1" lang="en-US">
                <a:solidFill>
                  <a:schemeClr val="dk1"/>
                </a:solidFill>
              </a:rPr>
              <a:t>Software Engineering (SWE) Agent</a:t>
            </a:r>
            <a:r>
              <a:rPr lang="en-US">
                <a:solidFill>
                  <a:schemeClr val="dk1"/>
                </a:solidFill>
              </a:rPr>
              <a:t>. It works like this: the agent is given a task and a set of basic tools, and it operates in a continuous loop.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Here's how it works: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Core Tools</a:t>
            </a:r>
            <a:r>
              <a:rPr lang="en-US">
                <a:solidFill>
                  <a:schemeClr val="dk1"/>
                </a:solidFill>
              </a:rPr>
              <a:t>: The agent uses simple tools like </a:t>
            </a:r>
            <a:r>
              <a:rPr lang="en-US">
                <a:solidFill>
                  <a:srgbClr val="188038"/>
                </a:solidFill>
                <a:latin typeface="Roboto Mono"/>
                <a:ea typeface="Roboto Mono"/>
                <a:cs typeface="Roboto Mono"/>
                <a:sym typeface="Roboto Mono"/>
              </a:rPr>
              <a:t>find</a:t>
            </a:r>
            <a:r>
              <a:rPr lang="en-US">
                <a:solidFill>
                  <a:schemeClr val="dk1"/>
                </a:solidFill>
              </a:rPr>
              <a:t> (to locate files), </a:t>
            </a:r>
            <a:r>
              <a:rPr lang="en-US">
                <a:solidFill>
                  <a:srgbClr val="188038"/>
                </a:solidFill>
                <a:latin typeface="Roboto Mono"/>
                <a:ea typeface="Roboto Mono"/>
                <a:cs typeface="Roboto Mono"/>
                <a:sym typeface="Roboto Mono"/>
              </a:rPr>
              <a:t>read file</a:t>
            </a:r>
            <a:r>
              <a:rPr lang="en-US">
                <a:solidFill>
                  <a:schemeClr val="dk1"/>
                </a:solidFill>
              </a:rPr>
              <a:t>, </a:t>
            </a:r>
            <a:r>
              <a:rPr lang="en-US">
                <a:solidFill>
                  <a:srgbClr val="188038"/>
                </a:solidFill>
                <a:latin typeface="Roboto Mono"/>
                <a:ea typeface="Roboto Mono"/>
                <a:cs typeface="Roboto Mono"/>
                <a:sym typeface="Roboto Mono"/>
              </a:rPr>
              <a:t>write file</a:t>
            </a:r>
            <a:r>
              <a:rPr lang="en-US">
                <a:solidFill>
                  <a:schemeClr val="dk1"/>
                </a:solidFill>
              </a:rPr>
              <a:t>, and </a:t>
            </a:r>
            <a:r>
              <a:rPr lang="en-US">
                <a:solidFill>
                  <a:srgbClr val="188038"/>
                </a:solidFill>
                <a:latin typeface="Roboto Mono"/>
                <a:ea typeface="Roboto Mono"/>
                <a:cs typeface="Roboto Mono"/>
                <a:sym typeface="Roboto Mono"/>
              </a:rPr>
              <a:t>run command</a:t>
            </a:r>
            <a:r>
              <a:rPr lang="en-US">
                <a:solidFill>
                  <a:schemeClr val="dk1"/>
                </a:solidFill>
              </a:rPr>
              <a:t>. Imagine being given just a Unix shell with these basic capabilities—it's slow, but it's enough to get the job done.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The Loop</a:t>
            </a:r>
            <a:r>
              <a:rPr lang="en-US">
                <a:solidFill>
                  <a:schemeClr val="dk1"/>
                </a:solidFill>
              </a:rPr>
              <a:t>: The process begins with a human-provided specification, like an SRS document. The agent is placed in a sandboxed environment where it can use its tools to perform actions, such as writing code or running tests.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Evaluation</a:t>
            </a:r>
            <a:r>
              <a:rPr lang="en-US">
                <a:solidFill>
                  <a:schemeClr val="dk1"/>
                </a:solidFill>
              </a:rPr>
              <a:t>: After each action, the agent evaluates its own work. It checks if the action's outcome meets the project's specification.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Closing the Loop</a:t>
            </a:r>
            <a:r>
              <a:rPr lang="en-US">
                <a:solidFill>
                  <a:schemeClr val="dk1"/>
                </a:solidFill>
              </a:rPr>
              <a:t>: If the criteria are met, the loop closes and the project is considered complete. If not, the agent proceeds to its next action, continuing the cycle until the task is successfully finished.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Essentially, by giving an LLM a few fundamental tools and a clear objective, we can empower it to write software in a self-correcting loop, turning a basic instruction into a finished product.</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a:solidFill>
                <a:schemeClr val="dk1"/>
              </a:solidFill>
            </a:endParaRPr>
          </a:p>
        </p:txBody>
      </p:sp>
      <p:sp>
        <p:nvSpPr>
          <p:cNvPr id="360" name="Google Shape;360;g36445b3fb1e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6445b3fb1e_1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Why scala </a:t>
            </a:r>
            <a:br>
              <a:rPr b="1" lang="en-US">
                <a:solidFill>
                  <a:schemeClr val="dk1"/>
                </a:solidFill>
              </a:rPr>
            </a:br>
            <a:r>
              <a:rPr b="1" lang="en-US">
                <a:solidFill>
                  <a:schemeClr val="dk1"/>
                </a:solidFill>
              </a:rPr>
              <a:t>Type Safety – Built-In Reliability</a:t>
            </a:r>
            <a:br>
              <a:rPr b="1" lang="en-US">
                <a:solidFill>
                  <a:schemeClr val="dk1"/>
                </a:solidFill>
              </a:rPr>
            </a:br>
            <a:r>
              <a:rPr lang="en-US">
                <a:solidFill>
                  <a:schemeClr val="dk1"/>
                </a:solidFill>
              </a:rPr>
              <a:t> “Scala’s strong static type system catches mistakes at compile time, giving instant feedback. This ‘fail fast’ approach means fewer runtime errors and safer AI-generated code.”</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Functional Programming – Concise &amp; Predictable</a:t>
            </a:r>
            <a:br>
              <a:rPr b="1" lang="en-US">
                <a:solidFill>
                  <a:schemeClr val="dk1"/>
                </a:solidFill>
              </a:rPr>
            </a:br>
            <a:r>
              <a:rPr lang="en-US">
                <a:solidFill>
                  <a:schemeClr val="dk1"/>
                </a:solidFill>
              </a:rPr>
              <a:t> “Immutability, higher-order functions, and pattern matching make code easier to reason about and less prone to hidden side effects—perfect for reliable automation.”</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JVM Ecosystem – Massive Library Access</a:t>
            </a:r>
            <a:br>
              <a:rPr b="1" lang="en-US">
                <a:solidFill>
                  <a:schemeClr val="dk1"/>
                </a:solidFill>
              </a:rPr>
            </a:br>
            <a:r>
              <a:rPr lang="en-US">
                <a:solidFill>
                  <a:schemeClr val="dk1"/>
                </a:solidFill>
              </a:rPr>
              <a:t> “Scala runs on the JVM, unlocking decades of Java libraries and frameworks. This means AI-generated code can integrate instantly with proven enterprise tools.”</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Concurrency – Scalable Performance</a:t>
            </a:r>
            <a:br>
              <a:rPr b="1" lang="en-US">
                <a:solidFill>
                  <a:schemeClr val="dk1"/>
                </a:solidFill>
              </a:rPr>
            </a:br>
            <a:r>
              <a:rPr lang="en-US">
                <a:solidFill>
                  <a:schemeClr val="dk1"/>
                </a:solidFill>
              </a:rPr>
              <a:t> “With tools like Akka, Futures, and Cats Effect, Scala handles high-throughput, distributed, and reactive systems without the headaches of manual threading.”</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Performance – Java Speed, Scala Elegance</a:t>
            </a:r>
            <a:br>
              <a:rPr b="1" lang="en-US">
                <a:solidFill>
                  <a:schemeClr val="dk1"/>
                </a:solidFill>
              </a:rPr>
            </a:br>
            <a:r>
              <a:rPr lang="en-US">
                <a:solidFill>
                  <a:schemeClr val="dk1"/>
                </a:solidFill>
              </a:rPr>
              <a:t> “Scala compiles to JVM bytecode, delivering performance on par with Java—so AI-assisted solutions don’t just work, they scale.”</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Ecosystem Interoperability – Plays Well with Others</a:t>
            </a:r>
            <a:br>
              <a:rPr b="1" lang="en-US">
                <a:solidFill>
                  <a:schemeClr val="dk1"/>
                </a:solidFill>
              </a:rPr>
            </a:br>
            <a:r>
              <a:rPr lang="en-US">
                <a:solidFill>
                  <a:schemeClr val="dk1"/>
                </a:solidFill>
              </a:rPr>
              <a:t> “Full interoperability with Java, Kotlin, and even native libraries makes Scala flexible for integrating with existing systems.”</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Fail Fast Feedback – Better Developer + AI Loop</a:t>
            </a:r>
            <a:br>
              <a:rPr b="1" lang="en-US">
                <a:solidFill>
                  <a:schemeClr val="dk1"/>
                </a:solidFill>
              </a:rPr>
            </a:br>
            <a:r>
              <a:rPr lang="en-US">
                <a:solidFill>
                  <a:schemeClr val="dk1"/>
                </a:solidFill>
              </a:rPr>
              <a:t> “High-quality compiler errors act as a guide, not just a blocker—helping both humans and AI iterate quickly and correctly.”</a:t>
            </a:r>
            <a:endParaRPr>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p:txBody>
      </p:sp>
      <p:sp>
        <p:nvSpPr>
          <p:cNvPr id="376" name="Google Shape;376;g36445b3fb1e_1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3:notes"/>
          <p:cNvSpPr/>
          <p:nvPr>
            <p:ph idx="2" type="sldImg"/>
          </p:nvPr>
        </p:nvSpPr>
        <p:spPr>
          <a:xfrm>
            <a:off x="-500063" y="0"/>
            <a:ext cx="40005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 name="Google Shape;406;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Arial"/>
                <a:ea typeface="Arial"/>
                <a:cs typeface="Arial"/>
                <a:sym typeface="Arial"/>
              </a:rPr>
              <a:t>Why Scala for AI? Type safety catches errors at compile time. Immutability prevents state bugs. True concurrency for parallel API calls. This matters at scale - when you're processing thousands of requests.</a:t>
            </a:r>
            <a:endParaRPr/>
          </a:p>
        </p:txBody>
      </p:sp>
      <p:sp>
        <p:nvSpPr>
          <p:cNvPr id="407" name="Google Shape;407;p13: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4:notes"/>
          <p:cNvSpPr/>
          <p:nvPr>
            <p:ph idx="2" type="sldImg"/>
          </p:nvPr>
        </p:nvSpPr>
        <p:spPr>
          <a:xfrm>
            <a:off x="-500063" y="0"/>
            <a:ext cx="40005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 name="Google Shape;417;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Arial"/>
                <a:ea typeface="Arial"/>
                <a:cs typeface="Arial"/>
                <a:sym typeface="Arial"/>
              </a:rPr>
              <a:t>Everything on this slide - we've demonstrated it today. This isn't theoretical. You can build all of this with LLM4S, right now, in production, with Scala's safety and performance.</a:t>
            </a:r>
            <a:endParaRPr/>
          </a:p>
        </p:txBody>
      </p:sp>
      <p:sp>
        <p:nvSpPr>
          <p:cNvPr id="418" name="Google Shape;418;p14: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747011ec70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n-US">
                <a:solidFill>
                  <a:schemeClr val="dk1"/>
                </a:solidFill>
              </a:rPr>
              <a:t>As we close, I encourage you to explore how Scala can enhance AI development. Think about what a type-safe AI ecosystem looks like and how we can push the boundaries of AI in functional programming.</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en-US">
                <a:solidFill>
                  <a:schemeClr val="dk1"/>
                </a:solidFill>
              </a:rPr>
              <a:t>Interested in contributing?</a:t>
            </a:r>
            <a:br>
              <a:rPr b="1" lang="en-US">
                <a:solidFill>
                  <a:schemeClr val="dk1"/>
                </a:solidFill>
              </a:rPr>
            </a:br>
            <a:r>
              <a:rPr lang="en-US">
                <a:solidFill>
                  <a:schemeClr val="dk1"/>
                </a:solidFill>
              </a:rPr>
              <a:t>Check out LLM4S on GitHub, explore open issues, and join us in building a type-safe, AI-powered Scala ecosystem. We greatly welcome collaboration from AI engineers, Scala developers, and open-source enthusiasts alike! If you enjoyed the talk, please consider starring the project on GitHub.</a:t>
            </a:r>
            <a:endParaRPr>
              <a:solidFill>
                <a:schemeClr val="dk1"/>
              </a:solidFill>
            </a:endParaRPr>
          </a:p>
        </p:txBody>
      </p:sp>
      <p:sp>
        <p:nvSpPr>
          <p:cNvPr id="460" name="Google Shape;460;g3747011ec70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7465afc664_3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37465afc664_3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 want to mention something that’s been a big help for the community — </a:t>
            </a:r>
            <a:r>
              <a:rPr b="1" lang="en-US">
                <a:solidFill>
                  <a:schemeClr val="dk1"/>
                </a:solidFill>
              </a:rPr>
              <a:t>Dev Hour with Rory</a:t>
            </a:r>
            <a:r>
              <a:rPr lang="en-US">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Every Sunday, Rory hosts an open, interactive session where he tackles your doubts live — whether they’re about Scala, AI workflows, or just general dev challenges.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It’s a great way to learn from real examples, see problems solved in real time, and even share your own blockers with the group.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If you haven’t joined yet, I highly recommend it — you’ll walk away with practical solutions and a stronger understanding of the concepts.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6445b3fb1e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n-US" sz="1200">
                <a:solidFill>
                  <a:schemeClr val="dk1"/>
                </a:solidFill>
              </a:rPr>
              <a:t>The project gained immediate and remarkable traction following its launch. The community's response has been phenomenal in such a short period, reaching milestones of 100 GitHub stars and 100 community members. We were also honored to mentor four students for Google Summer of Code and have been incredibly impressed to see their rapid growth into confident open-source contributors.</a:t>
            </a:r>
            <a:endParaRPr>
              <a:solidFill>
                <a:schemeClr val="dk1"/>
              </a:solidFill>
            </a:endParaRPr>
          </a:p>
          <a:p>
            <a:pPr indent="0" lvl="0" marL="457200" rtl="0" algn="l">
              <a:lnSpc>
                <a:spcPct val="100000"/>
              </a:lnSpc>
              <a:spcBef>
                <a:spcPts val="0"/>
              </a:spcBef>
              <a:spcAft>
                <a:spcPts val="0"/>
              </a:spcAft>
              <a:buSzPts val="1100"/>
              <a:buNone/>
            </a:pPr>
            <a:r>
              <a:t/>
            </a:r>
            <a:endParaRPr>
              <a:solidFill>
                <a:schemeClr val="dk1"/>
              </a:solidFill>
            </a:endParaRPr>
          </a:p>
          <a:p>
            <a:pPr indent="0" lvl="0" marL="457200" rtl="0" algn="l">
              <a:lnSpc>
                <a:spcPct val="100000"/>
              </a:lnSpc>
              <a:spcBef>
                <a:spcPts val="0"/>
              </a:spcBef>
              <a:spcAft>
                <a:spcPts val="0"/>
              </a:spcAft>
              <a:buSzPts val="1100"/>
              <a:buNone/>
            </a:pPr>
            <a:r>
              <a:t/>
            </a:r>
            <a:endParaRPr>
              <a:solidFill>
                <a:schemeClr val="dk1"/>
              </a:solidFill>
            </a:endParaRPr>
          </a:p>
          <a:p>
            <a:pPr indent="0" lvl="0" marL="457200" rtl="0" algn="l">
              <a:lnSpc>
                <a:spcPct val="100000"/>
              </a:lnSpc>
              <a:spcBef>
                <a:spcPts val="0"/>
              </a:spcBef>
              <a:spcAft>
                <a:spcPts val="0"/>
              </a:spcAft>
              <a:buSzPts val="1100"/>
              <a:buNone/>
            </a:pPr>
            <a:r>
              <a:rPr lang="en-US">
                <a:solidFill>
                  <a:schemeClr val="dk1"/>
                </a:solidFill>
              </a:rPr>
              <a:t>As we close, I encourage you to explore how Scala can enhance AI development. Think about what a type-safe AI ecosystem looks like and how we can push the boundaries of AI in functional programming.</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en-US">
                <a:solidFill>
                  <a:schemeClr val="dk1"/>
                </a:solidFill>
              </a:rPr>
              <a:t>Interested in contributing?</a:t>
            </a:r>
            <a:br>
              <a:rPr b="1" lang="en-US">
                <a:solidFill>
                  <a:schemeClr val="dk1"/>
                </a:solidFill>
              </a:rPr>
            </a:br>
            <a:r>
              <a:rPr lang="en-US">
                <a:solidFill>
                  <a:schemeClr val="dk1"/>
                </a:solidFill>
              </a:rPr>
              <a:t>Check out LLM4S on GitHub, explore open issues, and join us in building a type-safe, AI-powered Scala ecosystem. We greatly welcome collaboration from AI engineers, Scala developers, and open-source enthusiasts alike! If you enjoyed the talk, please consider starring the project on GitHub.</a:t>
            </a:r>
            <a:endParaRPr>
              <a:solidFill>
                <a:schemeClr val="dk1"/>
              </a:solidFill>
            </a:endParaRPr>
          </a:p>
        </p:txBody>
      </p:sp>
      <p:sp>
        <p:nvSpPr>
          <p:cNvPr id="479" name="Google Shape;479;g36445b3fb1e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6445b3fb1e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6445b3fb1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I’m excited to share that this is a </a:t>
            </a:r>
            <a:r>
              <a:rPr b="1" lang="en-US">
                <a:solidFill>
                  <a:schemeClr val="dk1"/>
                </a:solidFill>
              </a:rPr>
              <a:t>collaboration between Scalac and LLM4S</a:t>
            </a:r>
            <a:r>
              <a:rPr lang="en-US">
                <a:solidFill>
                  <a:schemeClr val="dk1"/>
                </a:solidFill>
              </a:rPr>
              <a:t>. Together, we’re powering a new series of blogs designed to explore Scala, LLMs, and how they intersect in real-world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partnership is about combining deep Scala expertise with modern AI capabilities to deliver high-quality, developer-focused content.</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9:notes"/>
          <p:cNvSpPr/>
          <p:nvPr>
            <p:ph idx="2" type="sldImg"/>
          </p:nvPr>
        </p:nvSpPr>
        <p:spPr>
          <a:xfrm>
            <a:off x="-500063" y="0"/>
            <a:ext cx="40005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6" name="Google Shape;496;p1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Arial"/>
                <a:ea typeface="Arial"/>
                <a:cs typeface="Arial"/>
                <a:sym typeface="Arial"/>
              </a:rPr>
              <a:t>We have a few minutes for questions. We'll also be around after the talk - come find us if you want to dive deeper into anything we've shown today.</a:t>
            </a:r>
            <a:endParaRPr/>
          </a:p>
        </p:txBody>
      </p:sp>
      <p:sp>
        <p:nvSpPr>
          <p:cNvPr id="497" name="Google Shape;497;p19: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6445b3fb1e_4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36445b3fb1e_4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Thank you for being a fantastic audience! Feel free to reach out, ask questions, and connect on LinkedIn. Let’s continue the conversation and work together to shape the future of AI and Scala!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p:nvPr>
            <p:ph idx="2" type="sldImg"/>
          </p:nvPr>
        </p:nvSpPr>
        <p:spPr>
          <a:xfrm>
            <a:off x="-500063" y="0"/>
            <a:ext cx="40005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Arial"/>
                <a:ea typeface="Arial"/>
                <a:cs typeface="Arial"/>
                <a:sym typeface="Arial"/>
              </a:rPr>
              <a:t>[Open browser dev tools] Look at this - every aspect is powered by different AI services, all orchestrated through LLM4S. No Python, no JavaScript AI libraries - pure Scala managing this complex multi-modal experience.</a:t>
            </a:r>
            <a:endParaRPr/>
          </a:p>
        </p:txBody>
      </p:sp>
      <p:sp>
        <p:nvSpPr>
          <p:cNvPr id="177" name="Google Shape;177;p3: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0" name="Google Shape;520;p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Arial"/>
                <a:ea typeface="Arial"/>
                <a:cs typeface="Arial"/>
                <a:sym typeface="Arial"/>
              </a:rPr>
              <a:t>Getting started is this simple. Add one dependency, set your API key, write a few lines of Scala. Everything you saw today - SZork included - is open source. Star the repo if you like what you see!</a:t>
            </a:r>
            <a:endParaRPr/>
          </a:p>
        </p:txBody>
      </p:sp>
      <p:sp>
        <p:nvSpPr>
          <p:cNvPr id="521" name="Google Shape;521;p17: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6445b3fb1e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6445b3fb1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747011ec70_1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rPr>
              <a:t>Introducing **LLM4S**, a new Scala-first AI development toolkit. This project aims to bring structured, type-safe AI development to Scala. Here’s what LLM4S will offer:</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400">
                <a:solidFill>
                  <a:schemeClr val="dk1"/>
                </a:solidFill>
              </a:rPr>
              <a:t>- **Structured AI Workflows:** Ensuring AI-driven applications follow predictable, maintainable patterns.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400">
                <a:solidFill>
                  <a:schemeClr val="dk1"/>
                </a:solidFill>
              </a:rPr>
              <a:t>- **Tool Calling &amp; API Interactions:** Seamless integration with external tools, APIs, and databases.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400">
                <a:solidFill>
                  <a:schemeClr val="dk1"/>
                </a:solidFill>
              </a:rPr>
              <a:t>- **Multi-step Workflows:** Supporting iterative development and feedback loops similar to Python's LangChain.</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400">
                <a:solidFill>
                  <a:schemeClr val="dk1"/>
                </a:solidFill>
              </a:rPr>
              <a:t>- **Agentic workflow framework**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400">
                <a:solidFill>
                  <a:schemeClr val="dk1"/>
                </a:solidFill>
              </a:rPr>
              <a:t>- **Scala-Native AI Development:** Leveraging Scala’s strengths to improve reliability in AI workflows. - </a:t>
            </a:r>
            <a:r>
              <a:rPr b="1" lang="en-US" sz="1400">
                <a:solidFill>
                  <a:schemeClr val="dk1"/>
                </a:solidFill>
              </a:rPr>
              <a:t>both in tooling and in code generation</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1400">
                <a:solidFill>
                  <a:schemeClr val="dk1"/>
                </a:solidFill>
              </a:rPr>
              <a:t>Active development - GSOC</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400">
                <a:solidFill>
                  <a:schemeClr val="dk1"/>
                </a:solidFill>
              </a:rPr>
              <a:t>LLM4S is still evolving,</a:t>
            </a:r>
            <a:r>
              <a:rPr b="1" lang="en-US" sz="1400">
                <a:solidFill>
                  <a:schemeClr val="dk1"/>
                </a:solidFill>
              </a:rPr>
              <a:t> but it promises to make AI development in Scala more accessible and efficient in multiple ways</a:t>
            </a:r>
            <a:endParaRPr b="1" sz="1400">
              <a:solidFill>
                <a:schemeClr val="dk1"/>
              </a:solidFill>
            </a:endParaRPr>
          </a:p>
          <a:p>
            <a:pPr indent="0" lvl="0" marL="0" rtl="0" algn="l">
              <a:lnSpc>
                <a:spcPct val="100000"/>
              </a:lnSpc>
              <a:spcBef>
                <a:spcPts val="0"/>
              </a:spcBef>
              <a:spcAft>
                <a:spcPts val="0"/>
              </a:spcAft>
              <a:buSzPts val="1100"/>
              <a:buNone/>
            </a:pPr>
            <a:r>
              <a:t/>
            </a:r>
            <a:endParaRPr/>
          </a:p>
        </p:txBody>
      </p:sp>
      <p:sp>
        <p:nvSpPr>
          <p:cNvPr id="544" name="Google Shape;544;g3747011ec70_1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7:notes"/>
          <p:cNvSpPr/>
          <p:nvPr>
            <p:ph idx="2" type="sldImg"/>
          </p:nvPr>
        </p:nvSpPr>
        <p:spPr>
          <a:xfrm>
            <a:off x="-500063" y="0"/>
            <a:ext cx="40005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9" name="Google Shape;579;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Arial"/>
                <a:ea typeface="Arial"/>
                <a:cs typeface="Arial"/>
                <a:sym typeface="Arial"/>
              </a:rPr>
              <a:t>Watch this - we'll have AI generate a complete Scala tool. Notice the type safety - the AI respects Scala's type system. This isn't just code completion; it's understanding and generating idiomatic Scala.</a:t>
            </a:r>
            <a:endParaRPr/>
          </a:p>
        </p:txBody>
      </p:sp>
      <p:sp>
        <p:nvSpPr>
          <p:cNvPr id="580" name="Google Shape;580;p7: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10:notes"/>
          <p:cNvSpPr/>
          <p:nvPr>
            <p:ph idx="2" type="sldImg"/>
          </p:nvPr>
        </p:nvSpPr>
        <p:spPr>
          <a:xfrm>
            <a:off x="-500063" y="0"/>
            <a:ext cx="40005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8" name="Google Shape;588;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Arial"/>
                <a:ea typeface="Arial"/>
                <a:cs typeface="Arial"/>
                <a:sym typeface="Arial"/>
              </a:rPr>
              <a:t>Agents can call any tool you define. Here's a weather tool - the agent decides when to use it, executes it safely, and incorporates results. Next version of SZork will have inventory management tools!</a:t>
            </a:r>
            <a:endParaRPr/>
          </a:p>
        </p:txBody>
      </p:sp>
      <p:sp>
        <p:nvSpPr>
          <p:cNvPr id="589" name="Google Shape;589;p10: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8:notes"/>
          <p:cNvSpPr/>
          <p:nvPr>
            <p:ph idx="2" type="sldImg"/>
          </p:nvPr>
        </p:nvSpPr>
        <p:spPr>
          <a:xfrm>
            <a:off x="-500063" y="0"/>
            <a:ext cx="40005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9" name="Google Shape;599;p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Arial"/>
                <a:ea typeface="Arial"/>
                <a:cs typeface="Arial"/>
                <a:sym typeface="Arial"/>
              </a:rPr>
              <a:t>You can build the cool stuff! Everything is open source. We're looking for contributors. Join our Discord. Star the repo. And remember - if you can write Scala, you can build amazing AI applications. Questions?</a:t>
            </a:r>
            <a:endParaRPr/>
          </a:p>
        </p:txBody>
      </p:sp>
      <p:sp>
        <p:nvSpPr>
          <p:cNvPr id="600" name="Google Shape;600;p18: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Here’s a look at the secret sauce behind SZork!</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LLM as DM:</a:t>
            </a:r>
            <a:r>
              <a:rPr lang="en-US">
                <a:solidFill>
                  <a:schemeClr val="dk1"/>
                </a:solidFill>
              </a:rPr>
              <a:t> This is where it all begins. The Large Language Model isn't just generating story; it's the brain of the game, creating the narrative and tracking every detail as you play.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Speech-to-Text &amp; Text-to-Speech:</a:t>
            </a:r>
            <a:r>
              <a:rPr lang="en-US">
                <a:solidFill>
                  <a:schemeClr val="dk1"/>
                </a:solidFill>
              </a:rPr>
              <a:t> This is how you talk to the game and how the game talks back. Use your voice to give commands and hear the Dungeon Master's spoken responses, making it feel truly conversational.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Image Generation:</a:t>
            </a:r>
            <a:r>
              <a:rPr lang="en-US">
                <a:solidFill>
                  <a:schemeClr val="dk1"/>
                </a:solidFill>
              </a:rPr>
              <a:t> To make the world come alive, we're generating dynamic scene illustrations in real-time. The story isn't just in your head—it's on the screen.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Tool Calling:</a:t>
            </a:r>
            <a:r>
              <a:rPr lang="en-US">
                <a:solidFill>
                  <a:schemeClr val="dk1"/>
                </a:solidFill>
              </a:rPr>
              <a:t> This is how we handle the game mechanics. The LLM can use tools to manage your inventory, orchestrate combat, and solve puzzles, keeping everything organized and logical.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Agentic Workflows:</a:t>
            </a:r>
            <a:r>
              <a:rPr lang="en-US">
                <a:solidFill>
                  <a:schemeClr val="dk1"/>
                </a:solidFill>
              </a:rPr>
              <a:t> And finally, all of this is tied together with agentic workflows. They ensure the DM stays in control, orchestrating the entire experience from start to finish. It’s what makes the magic happen!</a:t>
            </a: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185" name="Google Shape;18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747011ec70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US">
                <a:solidFill>
                  <a:schemeClr val="dk1"/>
                </a:solidFill>
              </a:rPr>
              <a:t>I’d like to take a moment to introduce the maintainers of LLM4S. The passion and expertise behind this project are what make it truly special.</a:t>
            </a:r>
            <a:endParaRPr>
              <a:solidFill>
                <a:schemeClr val="dk1"/>
              </a:solidFill>
            </a:endParaRPr>
          </a:p>
          <a:p>
            <a:pPr indent="0" lvl="0" marL="0" rtl="0" algn="l">
              <a:spcBef>
                <a:spcPts val="1200"/>
              </a:spcBef>
              <a:spcAft>
                <a:spcPts val="0"/>
              </a:spcAft>
              <a:buClr>
                <a:schemeClr val="dk1"/>
              </a:buClr>
              <a:buSzPts val="1100"/>
              <a:buFont typeface="Arial"/>
              <a:buNone/>
            </a:pPr>
            <a:r>
              <a:rPr lang="en-US">
                <a:solidFill>
                  <a:schemeClr val="dk1"/>
                </a:solidFill>
              </a:rPr>
              <a:t>First, meet </a:t>
            </a:r>
            <a:r>
              <a:rPr b="1" lang="en-US">
                <a:solidFill>
                  <a:schemeClr val="dk1"/>
                </a:solidFill>
              </a:rPr>
              <a:t>Rory Graves</a:t>
            </a:r>
            <a:r>
              <a:rPr lang="en-US">
                <a:solidFill>
                  <a:schemeClr val="dk1"/>
                </a:solidFill>
              </a:rPr>
              <a:t>. He is a Scala expert with over 30 years of experience, and his contributions to Scala compiler optimizations and AI-driven research have been invaluable. A huge thank you to Rory for being an amazing co-maintainer on this project, and for the opportunity to work alongside him.</a:t>
            </a:r>
            <a:endParaRPr>
              <a:solidFill>
                <a:schemeClr val="dk1"/>
              </a:solidFill>
            </a:endParaRPr>
          </a:p>
          <a:p>
            <a:pPr indent="0" lvl="0" marL="0" rtl="0" algn="l">
              <a:spcBef>
                <a:spcPts val="1200"/>
              </a:spcBef>
              <a:spcAft>
                <a:spcPts val="0"/>
              </a:spcAft>
              <a:buClr>
                <a:schemeClr val="dk1"/>
              </a:buClr>
              <a:buSzPts val="1100"/>
              <a:buFont typeface="Arial"/>
              <a:buNone/>
            </a:pPr>
            <a:r>
              <a:rPr lang="en-US">
                <a:solidFill>
                  <a:schemeClr val="dk1"/>
                </a:solidFill>
              </a:rPr>
              <a:t>And I am </a:t>
            </a:r>
            <a:r>
              <a:rPr b="1" lang="en-US">
                <a:solidFill>
                  <a:schemeClr val="dk1"/>
                </a:solidFill>
              </a:rPr>
              <a:t>Kannupriya Kalra</a:t>
            </a:r>
            <a:r>
              <a:rPr lang="en-US">
                <a:solidFill>
                  <a:schemeClr val="dk1"/>
                </a:solidFill>
              </a:rPr>
              <a:t>. As the creator of LLM4S, my work focuses on type-safe, functional AI development, bringing structure and reliability to generative AI. With over 10 years of experience, I’ve had the honor of working in engineering teams at Sky, mentoring Google Summer of Code contributors, and speaking at conferences worldwide.</a:t>
            </a:r>
            <a:endParaRPr>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p:txBody>
      </p:sp>
      <p:sp>
        <p:nvSpPr>
          <p:cNvPr id="197" name="Google Shape;197;g3747011ec70_1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747011ec70_1_2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3747011ec70_1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solidFill>
                  <a:schemeClr val="dk1"/>
                </a:solidFill>
              </a:rPr>
              <a:t>At LLM4S, our core mission is to help people grow in their careers and create opportunities for everyone, including students, to learn AI by doing AI. It was with this purpose that we proudly participated in the Google Summer of Code 2025 program. This year, we were honored to welcome four outstanding contributors from around the world. Each of them tackled a unique and challenging project, from agentic LLM toolkits and advanced tracing tools to RAG-in-a-Box and multimodal LLMs. Their work has been instrumental in pushing our technology forward and, in partnership with Scala Center, has significantly strengthened our global open-source community. We have been incredibly impressed to witness their rapid growth and are proud to see them become confident open-source contributors.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6445b3fb1e_4_96:notes"/>
          <p:cNvSpPr/>
          <p:nvPr>
            <p:ph idx="2" type="sldImg"/>
          </p:nvPr>
        </p:nvSpPr>
        <p:spPr>
          <a:xfrm>
            <a:off x="-500063" y="0"/>
            <a:ext cx="40005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g36445b3fb1e_4_9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Arial"/>
                <a:ea typeface="Arial"/>
                <a:cs typeface="Arial"/>
                <a:sym typeface="Arial"/>
              </a:rPr>
              <a:t>This isn't a toy - it's battle-tested in production. Switch providers with one line. Full observability with Langfuse. MCP support for standardized tools. Graceful degradation when services fail.</a:t>
            </a:r>
            <a:endParaRPr/>
          </a:p>
        </p:txBody>
      </p:sp>
      <p:sp>
        <p:nvSpPr>
          <p:cNvPr id="216" name="Google Shape;216;g36445b3fb1e_4_96: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6445b3fb1e_6_11:notes"/>
          <p:cNvSpPr/>
          <p:nvPr>
            <p:ph idx="2" type="sldImg"/>
          </p:nvPr>
        </p:nvSpPr>
        <p:spPr>
          <a:xfrm>
            <a:off x="-500063" y="0"/>
            <a:ext cx="40005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g36445b3fb1e_6_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700">
                <a:solidFill>
                  <a:schemeClr val="dk1"/>
                </a:solidFill>
                <a:latin typeface="Calibri"/>
                <a:ea typeface="Calibri"/>
                <a:cs typeface="Calibri"/>
                <a:sym typeface="Calibri"/>
              </a:rPr>
              <a:t>MCP extends LLM4S agent's possible toolset and allows developers to seamlessly connect to any MCP server. - Elvan</a:t>
            </a:r>
            <a:br>
              <a:rPr lang="en-US" sz="1700">
                <a:solidFill>
                  <a:schemeClr val="dk1"/>
                </a:solidFill>
                <a:latin typeface="Calibri"/>
                <a:ea typeface="Calibri"/>
                <a:cs typeface="Calibri"/>
                <a:sym typeface="Calibri"/>
              </a:rPr>
            </a:br>
            <a:br>
              <a:rPr lang="en-US" sz="1700">
                <a:solidFill>
                  <a:schemeClr val="dk1"/>
                </a:solidFill>
                <a:latin typeface="Calibri"/>
                <a:ea typeface="Calibri"/>
                <a:cs typeface="Calibri"/>
                <a:sym typeface="Calibri"/>
              </a:rPr>
            </a:br>
            <a:r>
              <a:rPr lang="en-US">
                <a:solidFill>
                  <a:schemeClr val="dk1"/>
                </a:solidFill>
              </a:rPr>
              <a:t>Think of MCP as a universal adapter for our agent’s tools.</a:t>
            </a:r>
            <a:br>
              <a:rPr lang="en-US">
                <a:solidFill>
                  <a:schemeClr val="dk1"/>
                </a:solidFill>
              </a:rPr>
            </a:br>
            <a:br>
              <a:rPr lang="en-US">
                <a:solidFill>
                  <a:schemeClr val="dk1"/>
                </a:solidFill>
              </a:rPr>
            </a:br>
            <a:r>
              <a:rPr lang="en-US">
                <a:solidFill>
                  <a:schemeClr val="dk1"/>
                </a:solidFill>
              </a:rPr>
              <a:t>Right now, every time you want to add a new tool, you have to custom-wire it: learn its API, handle edge cases, and pray the next version doesn’t break your integration. That slows innovation and eats resources.</a:t>
            </a:r>
            <a:endParaRPr>
              <a:solidFill>
                <a:schemeClr val="dk1"/>
              </a:solidFill>
            </a:endParaRPr>
          </a:p>
          <a:p>
            <a:pPr indent="0" lvl="0" marL="0" rtl="0" algn="l">
              <a:lnSpc>
                <a:spcPct val="115000"/>
              </a:lnSpc>
              <a:spcBef>
                <a:spcPts val="1200"/>
              </a:spcBef>
              <a:spcAft>
                <a:spcPts val="0"/>
              </a:spcAft>
              <a:buSzPts val="1100"/>
              <a:buNone/>
            </a:pPr>
            <a:r>
              <a:rPr lang="en-US">
                <a:solidFill>
                  <a:schemeClr val="dk1"/>
                </a:solidFill>
              </a:rPr>
              <a:t>With MCP, that pain disappears. We give your agent a single universal protocol to talk to any tool — local or remote — instantly. No rewrites, no new architecture, no lock-in. You just connect, and the agent knows exactly how to use it.</a:t>
            </a:r>
            <a:endParaRPr>
              <a:solidFill>
                <a:schemeClr val="dk1"/>
              </a:solidFill>
            </a:endParaRPr>
          </a:p>
          <a:p>
            <a:pPr indent="0" lvl="0" marL="0" rtl="0" algn="l">
              <a:lnSpc>
                <a:spcPct val="115000"/>
              </a:lnSpc>
              <a:spcBef>
                <a:spcPts val="1200"/>
              </a:spcBef>
              <a:spcAft>
                <a:spcPts val="0"/>
              </a:spcAft>
              <a:buSzPts val="1100"/>
              <a:buNone/>
            </a:pPr>
            <a:r>
              <a:rPr lang="en-US">
                <a:solidFill>
                  <a:schemeClr val="dk1"/>
                </a:solidFill>
              </a:rPr>
              <a:t>This means you can integrate your company’s internal systems, tap into new APIs, or even plug in tools you haven’t built yet — all without touching your core code. It’s not just future-proof; it’s opportunity-proof.</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For teams using LLM4S, MCP turns your agent into a platform — one that can grow capabilities on demand, adapt to market changes instantly, and keep you ahead of competitors who are still hardcoding integrations. In short: its less dev time, more market-ready features, faster.</a:t>
            </a:r>
            <a:endParaRPr>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For LLM4S, that means more capability with less coupling. Agents become explorers in an ever-expanding tool ecosystem, and we decide the mix –  local or remote, without touching the core. Seamless, scalable, sustainable.</a:t>
            </a:r>
            <a:endParaRPr>
              <a:solidFill>
                <a:schemeClr val="dk1"/>
              </a:solidFill>
            </a:endParaRPr>
          </a:p>
        </p:txBody>
      </p:sp>
      <p:sp>
        <p:nvSpPr>
          <p:cNvPr id="231" name="Google Shape;231;g36445b3fb1e_6_11: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6445b3fb1e_6_55:notes"/>
          <p:cNvSpPr/>
          <p:nvPr>
            <p:ph idx="2" type="sldImg"/>
          </p:nvPr>
        </p:nvSpPr>
        <p:spPr>
          <a:xfrm>
            <a:off x="-500063" y="0"/>
            <a:ext cx="40005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g36445b3fb1e_6_5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a:solidFill>
                  <a:schemeClr val="dk1"/>
                </a:solidFill>
              </a:rPr>
              <a:t>If the first slide is about what MCP does, this one is about why </a:t>
            </a:r>
            <a:r>
              <a:rPr b="1" lang="en-US">
                <a:solidFill>
                  <a:schemeClr val="dk1"/>
                </a:solidFill>
              </a:rPr>
              <a:t>LLM4S</a:t>
            </a:r>
            <a:r>
              <a:rPr lang="en-US">
                <a:solidFill>
                  <a:schemeClr val="dk1"/>
                </a:solidFill>
              </a:rPr>
              <a:t> makes it shine.</a:t>
            </a:r>
            <a:br>
              <a:rPr lang="en-US">
                <a:solidFill>
                  <a:schemeClr val="dk1"/>
                </a:solidFill>
              </a:rPr>
            </a:b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LLM4S already has a clean, scalable agentic loop — messages and tools flowing in a way that’s predictable and easy to extend. MCP is the perfect upgrade: it unlocks instant access to any external tool without changing that loop.</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Imagine you’re shipping an enterprise AI assistant. One week your client wants SAP integration, the next it’s Salesforce, and next month it’s their proprietary warehouse system. Normally, that’s three separate engineering projects. With MCP inside LLM4S, it’s one protocol — just register the tool, and the agent is ready to call it.</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And because we integrated MCP without touching the core architecture, you get all of this without sacrificing stability or maintainability.</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As MCP evolves — new specs, new transport methods — LLM4S evolves with it. You stay at the cutting edge, without the churn.</a:t>
            </a:r>
            <a:endParaRPr>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In short, if MCP is the universal adapter, LLM4S is the power grid that makes sure it always works at full capacity.</a:t>
            </a:r>
            <a:endParaRPr>
              <a:solidFill>
                <a:schemeClr val="dk1"/>
              </a:solidFill>
            </a:endParaRPr>
          </a:p>
        </p:txBody>
      </p:sp>
      <p:sp>
        <p:nvSpPr>
          <p:cNvPr id="246" name="Google Shape;246;g36445b3fb1e_6_55:notes"/>
          <p:cNvSpPr txBox="1"/>
          <p:nvPr>
            <p:ph idx="12" type="sldNum"/>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 name="Google Shape;14;p2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0"/>
          <p:cNvSpPr txBox="1"/>
          <p:nvPr>
            <p:ph idx="1" type="body"/>
          </p:nvPr>
        </p:nvSpPr>
        <p:spPr>
          <a:xfrm rot="5400000">
            <a:off x="2308951"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1"/>
          <p:cNvSpPr txBox="1"/>
          <p:nvPr>
            <p:ph type="title"/>
          </p:nvPr>
        </p:nvSpPr>
        <p:spPr>
          <a:xfrm rot="5400000">
            <a:off x="4732351" y="2171689"/>
            <a:ext cx="5851500"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1"/>
          <p:cNvSpPr txBox="1"/>
          <p:nvPr>
            <p:ph idx="1" type="body"/>
          </p:nvPr>
        </p:nvSpPr>
        <p:spPr>
          <a:xfrm rot="5400000">
            <a:off x="541350" y="190487"/>
            <a:ext cx="5851500"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4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9" name="Google Shape;89;p4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4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 name="Shape 97"/>
        <p:cNvGrpSpPr/>
        <p:nvPr/>
      </p:nvGrpSpPr>
      <p:grpSpPr>
        <a:xfrm>
          <a:off x="0" y="0"/>
          <a:ext cx="0" cy="0"/>
          <a:chOff x="0" y="0"/>
          <a:chExt cx="0" cy="0"/>
        </a:xfrm>
      </p:grpSpPr>
      <p:sp>
        <p:nvSpPr>
          <p:cNvPr id="98" name="Google Shape;98;p42"/>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00" name="Google Shape;100;p4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4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4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43"/>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43"/>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06" name="Google Shape;106;p4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4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4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9" name="Shape 109"/>
        <p:cNvGrpSpPr/>
        <p:nvPr/>
      </p:nvGrpSpPr>
      <p:grpSpPr>
        <a:xfrm>
          <a:off x="0" y="0"/>
          <a:ext cx="0" cy="0"/>
          <a:chOff x="0" y="0"/>
          <a:chExt cx="0" cy="0"/>
        </a:xfrm>
      </p:grpSpPr>
      <p:sp>
        <p:nvSpPr>
          <p:cNvPr id="110" name="Google Shape;110;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44"/>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2" name="Google Shape;112;p44"/>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3" name="Google Shape;113;p4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4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4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6" name="Shape 116"/>
        <p:cNvGrpSpPr/>
        <p:nvPr/>
      </p:nvGrpSpPr>
      <p:grpSpPr>
        <a:xfrm>
          <a:off x="0" y="0"/>
          <a:ext cx="0" cy="0"/>
          <a:chOff x="0" y="0"/>
          <a:chExt cx="0" cy="0"/>
        </a:xfrm>
      </p:grpSpPr>
      <p:sp>
        <p:nvSpPr>
          <p:cNvPr id="117" name="Google Shape;117;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45"/>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19" name="Google Shape;119;p45"/>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20" name="Google Shape;120;p45"/>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21" name="Google Shape;121;p45"/>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22" name="Google Shape;122;p4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4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4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4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4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47"/>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47"/>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32" name="Google Shape;132;p47"/>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33" name="Google Shape;133;p4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4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4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4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48"/>
          <p:cNvSpPr/>
          <p:nvPr>
            <p:ph idx="2" type="pic"/>
          </p:nvPr>
        </p:nvSpPr>
        <p:spPr>
          <a:xfrm>
            <a:off x="1792288" y="612775"/>
            <a:ext cx="5486400" cy="4114800"/>
          </a:xfrm>
          <a:prstGeom prst="rect">
            <a:avLst/>
          </a:prstGeom>
          <a:noFill/>
          <a:ln>
            <a:noFill/>
          </a:ln>
        </p:spPr>
      </p:sp>
      <p:sp>
        <p:nvSpPr>
          <p:cNvPr id="139" name="Google Shape;139;p4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40" name="Google Shape;140;p4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4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4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49"/>
          <p:cNvSpPr txBox="1"/>
          <p:nvPr>
            <p:ph idx="1" type="body"/>
          </p:nvPr>
        </p:nvSpPr>
        <p:spPr>
          <a:xfrm rot="5400000">
            <a:off x="2308951"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6" name="Google Shape;146;p4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4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4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50"/>
          <p:cNvSpPr txBox="1"/>
          <p:nvPr>
            <p:ph type="title"/>
          </p:nvPr>
        </p:nvSpPr>
        <p:spPr>
          <a:xfrm rot="5400000">
            <a:off x="4732351" y="2171689"/>
            <a:ext cx="5851500"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50"/>
          <p:cNvSpPr txBox="1"/>
          <p:nvPr>
            <p:ph idx="1" type="body"/>
          </p:nvPr>
        </p:nvSpPr>
        <p:spPr>
          <a:xfrm rot="5400000">
            <a:off x="541350" y="190487"/>
            <a:ext cx="5851500"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2" name="Google Shape;152;p5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5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5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2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23"/>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9" name="Google Shape;29;p2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24"/>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4"/>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5" name="Google Shape;35;p2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5"/>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25"/>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2" name="Google Shape;42;p2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6"/>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8" name="Google Shape;48;p26"/>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9" name="Google Shape;49;p26"/>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26"/>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2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8"/>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8"/>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8"/>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9"/>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9"/>
          <p:cNvSpPr/>
          <p:nvPr>
            <p:ph idx="2" type="pic"/>
          </p:nvPr>
        </p:nvSpPr>
        <p:spPr>
          <a:xfrm>
            <a:off x="1792288" y="612775"/>
            <a:ext cx="5486400" cy="4114800"/>
          </a:xfrm>
          <a:prstGeom prst="rect">
            <a:avLst/>
          </a:prstGeom>
          <a:noFill/>
          <a:ln>
            <a:noFill/>
          </a:ln>
        </p:spPr>
      </p:sp>
      <p:sp>
        <p:nvSpPr>
          <p:cNvPr id="64" name="Google Shape;64;p29"/>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p3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3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4" name="Google Shape;84;p3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3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86.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45.png"/><Relationship Id="rId7" Type="http://schemas.openxmlformats.org/officeDocument/2006/relationships/image" Target="../media/image42.png"/><Relationship Id="rId8"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88.png"/><Relationship Id="rId5"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9.jpg"/><Relationship Id="rId4" Type="http://schemas.openxmlformats.org/officeDocument/2006/relationships/image" Target="../media/image19.png"/><Relationship Id="rId5"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47.png"/><Relationship Id="rId7" Type="http://schemas.openxmlformats.org/officeDocument/2006/relationships/image" Target="../media/image4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65.png"/><Relationship Id="rId5"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52.jpg"/><Relationship Id="rId5" Type="http://schemas.openxmlformats.org/officeDocument/2006/relationships/hyperlink" Target="https://lnkd.in/eXrhwgWY" TargetMode="External"/><Relationship Id="rId6" Type="http://schemas.openxmlformats.org/officeDocument/2006/relationships/image" Target="../media/image53.jpg"/><Relationship Id="rId7"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57.png"/><Relationship Id="rId5" Type="http://schemas.openxmlformats.org/officeDocument/2006/relationships/image" Target="../media/image84.png"/><Relationship Id="rId6" Type="http://schemas.openxmlformats.org/officeDocument/2006/relationships/image" Target="../media/image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61.jpg"/><Relationship Id="rId5" Type="http://schemas.openxmlformats.org/officeDocument/2006/relationships/image" Target="../media/image62.png"/><Relationship Id="rId6" Type="http://schemas.openxmlformats.org/officeDocument/2006/relationships/image" Target="../media/image75.png"/><Relationship Id="rId7"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6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1.png"/><Relationship Id="rId4" Type="http://schemas.openxmlformats.org/officeDocument/2006/relationships/image" Target="../media/image4.jpg"/><Relationship Id="rId5" Type="http://schemas.openxmlformats.org/officeDocument/2006/relationships/image" Target="../media/image8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71.png"/><Relationship Id="rId5"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3.png"/><Relationship Id="rId4" Type="http://schemas.openxmlformats.org/officeDocument/2006/relationships/image" Target="../media/image70.png"/><Relationship Id="rId9" Type="http://schemas.openxmlformats.org/officeDocument/2006/relationships/image" Target="../media/image80.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9.png"/><Relationship Id="rId4" Type="http://schemas.openxmlformats.org/officeDocument/2006/relationships/image" Target="../media/image57.png"/><Relationship Id="rId5"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jpg"/><Relationship Id="rId5" Type="http://schemas.openxmlformats.org/officeDocument/2006/relationships/image" Target="../media/image10.jp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9.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sp>
        <p:nvSpPr>
          <p:cNvPr id="159" name="Google Shape;159;g37465afc664_3_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t/>
            </a:r>
            <a:endParaRPr/>
          </a:p>
        </p:txBody>
      </p:sp>
      <p:pic>
        <p:nvPicPr>
          <p:cNvPr id="160" name="Google Shape;160;g37465afc664_3_2" title="LondonScalaTalks_LLM4S_talk_2025_Banner.png"/>
          <p:cNvPicPr preferRelativeResize="0"/>
          <p:nvPr/>
        </p:nvPicPr>
        <p:blipFill rotWithShape="1">
          <a:blip r:embed="rId3">
            <a:alphaModFix/>
          </a:blip>
          <a:srcRect b="0" l="0" r="0" t="0"/>
          <a:stretch/>
        </p:blipFill>
        <p:spPr>
          <a:xfrm>
            <a:off x="0" y="381000"/>
            <a:ext cx="9144000" cy="609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6445b3fb1e_6_4"/>
          <p:cNvSpPr txBox="1"/>
          <p:nvPr/>
        </p:nvSpPr>
        <p:spPr>
          <a:xfrm>
            <a:off x="489900" y="3004050"/>
            <a:ext cx="3715800" cy="341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t/>
            </a:r>
            <a:endParaRPr sz="1500">
              <a:solidFill>
                <a:schemeClr val="dk1"/>
              </a:solidFill>
            </a:endParaRPr>
          </a:p>
          <a:p>
            <a:pPr indent="0" lvl="0" marL="0" rtl="0" algn="just">
              <a:lnSpc>
                <a:spcPct val="115000"/>
              </a:lnSpc>
              <a:spcBef>
                <a:spcPts val="1200"/>
              </a:spcBef>
              <a:spcAft>
                <a:spcPts val="0"/>
              </a:spcAft>
              <a:buNone/>
            </a:pPr>
            <a:r>
              <a:t/>
            </a:r>
            <a:endParaRPr b="1">
              <a:solidFill>
                <a:schemeClr val="dk1"/>
              </a:solidFill>
            </a:endParaRPr>
          </a:p>
        </p:txBody>
      </p:sp>
      <p:sp>
        <p:nvSpPr>
          <p:cNvPr id="259" name="Google Shape;259;g36445b3fb1e_6_4"/>
          <p:cNvSpPr txBox="1"/>
          <p:nvPr/>
        </p:nvSpPr>
        <p:spPr>
          <a:xfrm>
            <a:off x="275800" y="755350"/>
            <a:ext cx="6906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38761D"/>
                </a:solidFill>
                <a:latin typeface="Lora SemiBold"/>
                <a:ea typeface="Lora SemiBold"/>
                <a:cs typeface="Lora SemiBold"/>
                <a:sym typeface="Lora SemiBold"/>
              </a:rPr>
              <a:t>MCP </a:t>
            </a:r>
            <a:r>
              <a:rPr lang="en-US" sz="2500">
                <a:solidFill>
                  <a:srgbClr val="38761D"/>
                </a:solidFill>
                <a:latin typeface="Lora SemiBold"/>
                <a:ea typeface="Lora SemiBold"/>
                <a:cs typeface="Lora SemiBold"/>
                <a:sym typeface="Lora SemiBold"/>
              </a:rPr>
              <a:t>in Action: Powering Szork’s World</a:t>
            </a:r>
            <a:endParaRPr sz="2500">
              <a:solidFill>
                <a:srgbClr val="38761D"/>
              </a:solidFill>
              <a:latin typeface="Calibri"/>
              <a:ea typeface="Calibri"/>
              <a:cs typeface="Calibri"/>
              <a:sym typeface="Calibri"/>
            </a:endParaRPr>
          </a:p>
        </p:txBody>
      </p:sp>
      <p:sp>
        <p:nvSpPr>
          <p:cNvPr id="260" name="Google Shape;260;g36445b3fb1e_6_4"/>
          <p:cNvSpPr txBox="1"/>
          <p:nvPr/>
        </p:nvSpPr>
        <p:spPr>
          <a:xfrm>
            <a:off x="412025" y="1463025"/>
            <a:ext cx="6299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In Szork, MCP lets the Dungeon Master agent reach out to any external tool mid-game, enriching the story, solving puzzles, and reacting to the player in real time.</a:t>
            </a:r>
            <a:endParaRPr sz="1600">
              <a:solidFill>
                <a:schemeClr val="dk1"/>
              </a:solidFill>
              <a:latin typeface="Calibri"/>
              <a:ea typeface="Calibri"/>
              <a:cs typeface="Calibri"/>
              <a:sym typeface="Calibri"/>
            </a:endParaRPr>
          </a:p>
        </p:txBody>
      </p:sp>
      <p:pic>
        <p:nvPicPr>
          <p:cNvPr id="261" name="Google Shape;261;g36445b3fb1e_6_4"/>
          <p:cNvPicPr preferRelativeResize="0"/>
          <p:nvPr/>
        </p:nvPicPr>
        <p:blipFill>
          <a:blip r:embed="rId3">
            <a:alphaModFix/>
          </a:blip>
          <a:stretch>
            <a:fillRect/>
          </a:stretch>
        </p:blipFill>
        <p:spPr>
          <a:xfrm>
            <a:off x="169500" y="2524700"/>
            <a:ext cx="3033000" cy="479350"/>
          </a:xfrm>
          <a:prstGeom prst="rect">
            <a:avLst/>
          </a:prstGeom>
          <a:noFill/>
          <a:ln>
            <a:noFill/>
          </a:ln>
        </p:spPr>
      </p:pic>
      <p:pic>
        <p:nvPicPr>
          <p:cNvPr id="262" name="Google Shape;262;g36445b3fb1e_6_4"/>
          <p:cNvPicPr preferRelativeResize="0"/>
          <p:nvPr/>
        </p:nvPicPr>
        <p:blipFill>
          <a:blip r:embed="rId4">
            <a:alphaModFix/>
          </a:blip>
          <a:stretch>
            <a:fillRect/>
          </a:stretch>
        </p:blipFill>
        <p:spPr>
          <a:xfrm>
            <a:off x="412025" y="2926975"/>
            <a:ext cx="2790475" cy="3568438"/>
          </a:xfrm>
          <a:prstGeom prst="rect">
            <a:avLst/>
          </a:prstGeom>
          <a:noFill/>
          <a:ln>
            <a:noFill/>
          </a:ln>
        </p:spPr>
      </p:pic>
      <p:sp>
        <p:nvSpPr>
          <p:cNvPr id="263" name="Google Shape;263;g36445b3fb1e_6_4"/>
          <p:cNvSpPr txBox="1"/>
          <p:nvPr/>
        </p:nvSpPr>
        <p:spPr>
          <a:xfrm>
            <a:off x="4393825" y="2256050"/>
            <a:ext cx="4028700" cy="448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chemeClr val="dk1"/>
                </a:solidFill>
                <a:latin typeface="Calibri"/>
                <a:ea typeface="Calibri"/>
                <a:cs typeface="Calibri"/>
                <a:sym typeface="Calibri"/>
              </a:rPr>
              <a:t>Why this matters for Szork:</a:t>
            </a:r>
            <a:br>
              <a:rPr lang="en-US" sz="1700">
                <a:solidFill>
                  <a:schemeClr val="dk1"/>
                </a:solidFill>
                <a:latin typeface="Calibri"/>
                <a:ea typeface="Calibri"/>
                <a:cs typeface="Calibri"/>
                <a:sym typeface="Calibri"/>
              </a:rPr>
            </a:br>
            <a:br>
              <a:rPr lang="en-US" sz="1600">
                <a:solidFill>
                  <a:schemeClr val="dk1"/>
                </a:solidFill>
                <a:latin typeface="Calibri"/>
                <a:ea typeface="Calibri"/>
                <a:cs typeface="Calibri"/>
                <a:sym typeface="Calibri"/>
              </a:rPr>
            </a:br>
            <a:r>
              <a:rPr b="1" lang="en-US" sz="1600">
                <a:solidFill>
                  <a:schemeClr val="dk1"/>
                </a:solidFill>
                <a:latin typeface="Calibri"/>
                <a:ea typeface="Calibri"/>
                <a:cs typeface="Calibri"/>
                <a:sym typeface="Calibri"/>
              </a:rPr>
              <a:t>Dynamic expansion</a:t>
            </a:r>
            <a:r>
              <a:rPr lang="en-US" sz="1600">
                <a:solidFill>
                  <a:schemeClr val="dk1"/>
                </a:solidFill>
                <a:latin typeface="Calibri"/>
                <a:ea typeface="Calibri"/>
                <a:cs typeface="Calibri"/>
                <a:sym typeface="Calibri"/>
              </a:rPr>
              <a:t> —&gt; Add new puzzles, items, or NPC behaviors from remote services without updating the game code.</a:t>
            </a:r>
            <a:br>
              <a:rPr lang="en-US"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Calibri"/>
                <a:ea typeface="Calibri"/>
                <a:cs typeface="Calibri"/>
                <a:sym typeface="Calibri"/>
              </a:rPr>
              <a:t>Unified tool handling</a:t>
            </a:r>
            <a:r>
              <a:rPr lang="en-US" sz="1600">
                <a:solidFill>
                  <a:schemeClr val="dk1"/>
                </a:solidFill>
                <a:latin typeface="Calibri"/>
                <a:ea typeface="Calibri"/>
                <a:cs typeface="Calibri"/>
                <a:sym typeface="Calibri"/>
              </a:rPr>
              <a:t> —&gt; Local and external tools look identical to the agent.</a:t>
            </a:r>
            <a:br>
              <a:rPr lang="en-US"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Calibri"/>
                <a:ea typeface="Calibri"/>
                <a:cs typeface="Calibri"/>
                <a:sym typeface="Calibri"/>
              </a:rPr>
              <a:t>Fast iteration </a:t>
            </a:r>
            <a:r>
              <a:rPr lang="en-US" sz="1600">
                <a:solidFill>
                  <a:schemeClr val="dk1"/>
                </a:solidFill>
                <a:latin typeface="Calibri"/>
                <a:ea typeface="Calibri"/>
                <a:cs typeface="Calibri"/>
                <a:sym typeface="Calibri"/>
              </a:rPr>
              <a:t>—&gt; Try new features during development or live events without deployment delays.</a:t>
            </a:r>
            <a:br>
              <a:rPr lang="en-US"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Calibri"/>
                <a:ea typeface="Calibri"/>
                <a:cs typeface="Calibri"/>
                <a:sym typeface="Calibri"/>
              </a:rPr>
              <a:t>Future-proof </a:t>
            </a:r>
            <a:r>
              <a:rPr lang="en-US" sz="1600">
                <a:solidFill>
                  <a:schemeClr val="dk1"/>
                </a:solidFill>
                <a:latin typeface="Calibri"/>
                <a:ea typeface="Calibri"/>
                <a:cs typeface="Calibri"/>
                <a:sym typeface="Calibri"/>
              </a:rPr>
              <a:t>—&gt; Swap or upgrade tools as MCP evolves, without rewriting integrations.</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pic>
        <p:nvPicPr>
          <p:cNvPr id="264" name="Google Shape;264;g36445b3fb1e_6_4" title="Black And White Modern Initial PB Consulting Logo Design.png"/>
          <p:cNvPicPr preferRelativeResize="0"/>
          <p:nvPr/>
        </p:nvPicPr>
        <p:blipFill>
          <a:blip r:embed="rId5">
            <a:alphaModFix amt="8000"/>
          </a:blip>
          <a:stretch>
            <a:fillRect/>
          </a:stretch>
        </p:blipFill>
        <p:spPr>
          <a:xfrm>
            <a:off x="2113700" y="1324750"/>
            <a:ext cx="4762500" cy="476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6"/>
          <p:cNvSpPr/>
          <p:nvPr/>
        </p:nvSpPr>
        <p:spPr>
          <a:xfrm>
            <a:off x="0" y="77100"/>
            <a:ext cx="9144000" cy="7481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1" name="Google Shape;271;p6" title="Black And White Modern Initial PB Consulting Logo Design.png"/>
          <p:cNvPicPr preferRelativeResize="0"/>
          <p:nvPr/>
        </p:nvPicPr>
        <p:blipFill>
          <a:blip r:embed="rId3">
            <a:alphaModFix amt="8000"/>
          </a:blip>
          <a:stretch>
            <a:fillRect/>
          </a:stretch>
        </p:blipFill>
        <p:spPr>
          <a:xfrm>
            <a:off x="2190750" y="1047750"/>
            <a:ext cx="4762500" cy="4762500"/>
          </a:xfrm>
          <a:prstGeom prst="rect">
            <a:avLst/>
          </a:prstGeom>
          <a:noFill/>
          <a:ln>
            <a:noFill/>
          </a:ln>
        </p:spPr>
      </p:pic>
      <p:sp>
        <p:nvSpPr>
          <p:cNvPr id="272" name="Google Shape;272;p6"/>
          <p:cNvSpPr/>
          <p:nvPr/>
        </p:nvSpPr>
        <p:spPr>
          <a:xfrm flipH="1">
            <a:off x="6432540" y="3335867"/>
            <a:ext cx="2468880" cy="3200400"/>
          </a:xfrm>
          <a:prstGeom prst="rtTriangle">
            <a:avLst/>
          </a:prstGeom>
          <a:solidFill>
            <a:srgbClr val="D72F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3" name="Google Shape;273;p6"/>
          <p:cNvSpPr/>
          <p:nvPr/>
        </p:nvSpPr>
        <p:spPr>
          <a:xfrm>
            <a:off x="5650989" y="623275"/>
            <a:ext cx="3009130" cy="5607882"/>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4" name="Google Shape;274;p6"/>
          <p:cNvSpPr txBox="1"/>
          <p:nvPr/>
        </p:nvSpPr>
        <p:spPr>
          <a:xfrm>
            <a:off x="5719603" y="1267571"/>
            <a:ext cx="2871900" cy="3200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900"/>
              <a:buFont typeface="Arial"/>
              <a:buNone/>
            </a:pPr>
            <a:r>
              <a:rPr b="1" i="0" lang="en-US" sz="3500" u="none" cap="none" strike="noStrike">
                <a:solidFill>
                  <a:schemeClr val="dk1"/>
                </a:solidFill>
                <a:latin typeface="Arial"/>
                <a:ea typeface="Arial"/>
                <a:cs typeface="Arial"/>
                <a:sym typeface="Arial"/>
              </a:rPr>
              <a:t>Beyond Games</a:t>
            </a:r>
            <a:endParaRPr b="1" i="0" sz="35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600"/>
              </a:spcAft>
              <a:buClr>
                <a:srgbClr val="000000"/>
              </a:buClr>
              <a:buSzPts val="3900"/>
              <a:buFont typeface="Arial"/>
              <a:buNone/>
            </a:pPr>
            <a:r>
              <a:rPr b="1" i="0" lang="en-US" sz="3500" u="none" cap="none" strike="noStrike">
                <a:solidFill>
                  <a:srgbClr val="D62E22"/>
                </a:solidFill>
                <a:latin typeface="Arial"/>
                <a:ea typeface="Arial"/>
                <a:cs typeface="Arial"/>
                <a:sym typeface="Arial"/>
              </a:rPr>
              <a:t>RAG</a:t>
            </a:r>
            <a:r>
              <a:rPr b="1" i="0" lang="en-US" sz="3500" u="none" cap="none" strike="noStrike">
                <a:solidFill>
                  <a:schemeClr val="dk1"/>
                </a:solidFill>
                <a:latin typeface="Arial"/>
                <a:ea typeface="Arial"/>
                <a:cs typeface="Arial"/>
                <a:sym typeface="Arial"/>
              </a:rPr>
              <a:t> Architecture</a:t>
            </a:r>
            <a:endParaRPr b="0" i="0" sz="3500" u="none" cap="none" strike="noStrike">
              <a:solidFill>
                <a:schemeClr val="dk1"/>
              </a:solidFill>
              <a:latin typeface="Arial"/>
              <a:ea typeface="Arial"/>
              <a:cs typeface="Arial"/>
              <a:sym typeface="Arial"/>
            </a:endParaRPr>
          </a:p>
        </p:txBody>
      </p:sp>
      <p:sp>
        <p:nvSpPr>
          <p:cNvPr id="275" name="Google Shape;275;p6"/>
          <p:cNvSpPr txBox="1"/>
          <p:nvPr/>
        </p:nvSpPr>
        <p:spPr>
          <a:xfrm>
            <a:off x="324070" y="1615423"/>
            <a:ext cx="5142900" cy="3786600"/>
          </a:xfrm>
          <a:prstGeom prst="rect">
            <a:avLst/>
          </a:prstGeom>
          <a:noFill/>
          <a:ln>
            <a:noFill/>
          </a:ln>
        </p:spPr>
        <p:txBody>
          <a:bodyPr anchorCtr="0" anchor="t" bIns="45700" lIns="91425" spcFirstLastPara="1" rIns="91425" wrap="square" tIns="45700">
            <a:spAutoFit/>
          </a:bodyPr>
          <a:lstStyle/>
          <a:p>
            <a:pPr indent="-330200" lvl="0" marL="457200" rtl="0" algn="l">
              <a:lnSpc>
                <a:spcPct val="100000"/>
              </a:lnSpc>
              <a:spcBef>
                <a:spcPts val="0"/>
              </a:spcBef>
              <a:spcAft>
                <a:spcPts val="0"/>
              </a:spcAft>
              <a:buClr>
                <a:schemeClr val="dk1"/>
              </a:buClr>
              <a:buSzPts val="1600"/>
              <a:buChar char="●"/>
            </a:pPr>
            <a:r>
              <a:rPr b="1" lang="en-US" sz="1600">
                <a:solidFill>
                  <a:schemeClr val="dk1"/>
                </a:solidFill>
              </a:rPr>
              <a:t>Grounded by design:</a:t>
            </a:r>
            <a:r>
              <a:rPr lang="en-US" sz="1600">
                <a:solidFill>
                  <a:schemeClr val="dk1"/>
                </a:solidFill>
              </a:rPr>
              <a:t> Retrieve → Generate ⇒ answers come with </a:t>
            </a:r>
            <a:r>
              <a:rPr b="1" lang="en-US" sz="1600">
                <a:solidFill>
                  <a:schemeClr val="dk1"/>
                </a:solidFill>
              </a:rPr>
              <a:t>citations</a:t>
            </a:r>
            <a:r>
              <a:rPr lang="en-US" sz="1600">
                <a:solidFill>
                  <a:schemeClr val="dk1"/>
                </a:solidFill>
              </a:rPr>
              <a:t> (receipts, not vibes).</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b="1" lang="en-US" sz="1600">
                <a:solidFill>
                  <a:schemeClr val="dk1"/>
                </a:solidFill>
              </a:rPr>
              <a:t>Handle large sources</a:t>
            </a:r>
            <a:r>
              <a:rPr lang="en-US" sz="1600">
                <a:solidFill>
                  <a:schemeClr val="dk1"/>
                </a:solidFill>
              </a:rPr>
              <a:t> - expands the context</a:t>
            </a:r>
            <a:br>
              <a:rPr lang="en-US" sz="1600">
                <a:solidFill>
                  <a:schemeClr val="dk1"/>
                </a:solidFill>
              </a:rPr>
            </a:b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b="1" lang="en-US" sz="1600">
                <a:solidFill>
                  <a:schemeClr val="dk1"/>
                </a:solidFill>
              </a:rPr>
              <a:t>Dynamically updatable: </a:t>
            </a:r>
            <a:r>
              <a:rPr lang="en-US" sz="1600">
                <a:solidFill>
                  <a:schemeClr val="dk1"/>
                </a:solidFill>
              </a:rPr>
              <a:t> </a:t>
            </a:r>
            <a:r>
              <a:rPr b="1" lang="en-US" sz="1600">
                <a:solidFill>
                  <a:schemeClr val="dk1"/>
                </a:solidFill>
              </a:rPr>
              <a:t>Update the index, not the model;</a:t>
            </a:r>
            <a:r>
              <a:rPr lang="en-US" sz="1600">
                <a:solidFill>
                  <a:schemeClr val="dk1"/>
                </a:solidFill>
              </a:rPr>
              <a:t> smaller models + sharper context.</a:t>
            </a:r>
            <a:br>
              <a:rPr lang="en-US" sz="1600">
                <a:solidFill>
                  <a:schemeClr val="dk1"/>
                </a:solidFill>
              </a:rPr>
            </a:b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b="1" lang="en-US" sz="1600">
                <a:solidFill>
                  <a:schemeClr val="dk1"/>
                </a:solidFill>
              </a:rPr>
              <a:t>Latency as UX:</a:t>
            </a:r>
            <a:r>
              <a:rPr lang="en-US" sz="1600">
                <a:solidFill>
                  <a:schemeClr val="dk1"/>
                </a:solidFill>
              </a:rPr>
              <a:t> Retrieval is part of the product—keep it </a:t>
            </a:r>
            <a:r>
              <a:rPr b="1" lang="en-US" sz="1600">
                <a:solidFill>
                  <a:schemeClr val="dk1"/>
                </a:solidFill>
              </a:rPr>
              <a:t>snappy</a:t>
            </a:r>
            <a:r>
              <a:rPr lang="en-US" sz="1600">
                <a:solidFill>
                  <a:schemeClr val="dk1"/>
                </a:solidFill>
              </a:rPr>
              <a:t> so interactions feel live.</a:t>
            </a:r>
            <a:br>
              <a:rPr lang="en-US" sz="1600">
                <a:solidFill>
                  <a:schemeClr val="dk1"/>
                </a:solidFill>
              </a:rPr>
            </a:b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b="1" lang="en-US" sz="1600">
                <a:solidFill>
                  <a:schemeClr val="dk1"/>
                </a:solidFill>
              </a:rPr>
              <a:t>Governance up front:</a:t>
            </a:r>
            <a:r>
              <a:rPr lang="en-US" sz="1600">
                <a:solidFill>
                  <a:schemeClr val="dk1"/>
                </a:solidFill>
              </a:rPr>
              <a:t> Decide </a:t>
            </a:r>
            <a:r>
              <a:rPr b="1" lang="en-US" sz="1600">
                <a:solidFill>
                  <a:schemeClr val="dk1"/>
                </a:solidFill>
              </a:rPr>
              <a:t>what’s eligible</a:t>
            </a:r>
            <a:r>
              <a:rPr lang="en-US" sz="1600">
                <a:solidFill>
                  <a:schemeClr val="dk1"/>
                </a:solidFill>
              </a:rPr>
              <a:t> at ingest and enforce at retrieve; safe by design.</a:t>
            </a:r>
            <a:br>
              <a:rPr lang="en-US" sz="1600">
                <a:solidFill>
                  <a:schemeClr val="dk1"/>
                </a:solidFill>
              </a:rPr>
            </a:br>
            <a:endParaRPr sz="1600">
              <a:solidFill>
                <a:schemeClr val="dk1"/>
              </a:solidFill>
            </a:endParaRPr>
          </a:p>
          <a:p>
            <a:pPr indent="0" lvl="0" marL="0" rtl="0" algn="l">
              <a:lnSpc>
                <a:spcPct val="100000"/>
              </a:lnSpc>
              <a:spcBef>
                <a:spcPts val="0"/>
              </a:spcBef>
              <a:spcAft>
                <a:spcPts val="0"/>
              </a:spcAft>
              <a:buNone/>
            </a:pPr>
            <a:r>
              <a:rPr lang="en-US" sz="1600">
                <a:solidFill>
                  <a:schemeClr val="dk1"/>
                </a:solidFill>
              </a:rPr>
              <a:t>.</a:t>
            </a:r>
            <a:endParaRPr sz="1600">
              <a:solidFill>
                <a:schemeClr val="dk1"/>
              </a:solidFill>
            </a:endParaRPr>
          </a:p>
        </p:txBody>
      </p:sp>
      <p:sp>
        <p:nvSpPr>
          <p:cNvPr id="276" name="Google Shape;276;p6"/>
          <p:cNvSpPr txBox="1"/>
          <p:nvPr/>
        </p:nvSpPr>
        <p:spPr>
          <a:xfrm>
            <a:off x="273825" y="731919"/>
            <a:ext cx="52434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D62E22"/>
                </a:solidFill>
                <a:latin typeface="Lora SemiBold"/>
                <a:ea typeface="Lora SemiBold"/>
                <a:cs typeface="Lora SemiBold"/>
                <a:sym typeface="Lora SemiBold"/>
              </a:rPr>
              <a:t>Retrieval-</a:t>
            </a:r>
            <a:r>
              <a:rPr lang="en-US" sz="2500">
                <a:solidFill>
                  <a:srgbClr val="D62E22"/>
                </a:solidFill>
                <a:latin typeface="Lora SemiBold"/>
                <a:ea typeface="Lora SemiBold"/>
                <a:cs typeface="Lora SemiBold"/>
                <a:sym typeface="Lora SemiBold"/>
              </a:rPr>
              <a:t>Augmented Generation</a:t>
            </a:r>
            <a:endParaRPr sz="2500">
              <a:solidFill>
                <a:srgbClr val="D62E22"/>
              </a:solidFill>
              <a:latin typeface="Lora SemiBold"/>
              <a:ea typeface="Lora SemiBold"/>
              <a:cs typeface="Lora SemiBold"/>
              <a:sym typeface="Lora SemiBold"/>
            </a:endParaRPr>
          </a:p>
        </p:txBody>
      </p:sp>
      <p:pic>
        <p:nvPicPr>
          <p:cNvPr id="277" name="Google Shape;277;p6"/>
          <p:cNvPicPr preferRelativeResize="0"/>
          <p:nvPr/>
        </p:nvPicPr>
        <p:blipFill>
          <a:blip r:embed="rId4">
            <a:alphaModFix/>
          </a:blip>
          <a:stretch>
            <a:fillRect/>
          </a:stretch>
        </p:blipFill>
        <p:spPr>
          <a:xfrm>
            <a:off x="7614926" y="217050"/>
            <a:ext cx="1286500" cy="1286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36445b3fb1e_3_6"/>
          <p:cNvPicPr preferRelativeResize="0"/>
          <p:nvPr/>
        </p:nvPicPr>
        <p:blipFill>
          <a:blip r:embed="rId3">
            <a:alphaModFix/>
          </a:blip>
          <a:stretch>
            <a:fillRect/>
          </a:stretch>
        </p:blipFill>
        <p:spPr>
          <a:xfrm>
            <a:off x="908813" y="439075"/>
            <a:ext cx="7480474" cy="597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36445b3fb1e_0_149" title="Black And White Modern Initial PB Consulting Logo Design.png"/>
          <p:cNvPicPr preferRelativeResize="0"/>
          <p:nvPr/>
        </p:nvPicPr>
        <p:blipFill>
          <a:blip r:embed="rId3">
            <a:alphaModFix amt="8000"/>
          </a:blip>
          <a:stretch>
            <a:fillRect/>
          </a:stretch>
        </p:blipFill>
        <p:spPr>
          <a:xfrm>
            <a:off x="2190750" y="1047750"/>
            <a:ext cx="4762500" cy="4762500"/>
          </a:xfrm>
          <a:prstGeom prst="rect">
            <a:avLst/>
          </a:prstGeom>
          <a:noFill/>
          <a:ln>
            <a:noFill/>
          </a:ln>
        </p:spPr>
      </p:pic>
      <p:sp>
        <p:nvSpPr>
          <p:cNvPr id="288" name="Google Shape;288;g36445b3fb1e_0_149"/>
          <p:cNvSpPr txBox="1"/>
          <p:nvPr/>
        </p:nvSpPr>
        <p:spPr>
          <a:xfrm>
            <a:off x="489900" y="3004050"/>
            <a:ext cx="3715800" cy="341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None/>
            </a:pPr>
            <a:r>
              <a:rPr b="1" i="1" lang="en-US" sz="1600">
                <a:solidFill>
                  <a:schemeClr val="dk1"/>
                </a:solidFill>
              </a:rPr>
              <a:t>Built (now)</a:t>
            </a:r>
            <a:endParaRPr b="1" i="1" sz="1600">
              <a:solidFill>
                <a:schemeClr val="dk1"/>
              </a:solidFill>
            </a:endParaRPr>
          </a:p>
          <a:p>
            <a:pPr indent="-323850" lvl="0" marL="457200" rtl="0" algn="l">
              <a:lnSpc>
                <a:spcPct val="100000"/>
              </a:lnSpc>
              <a:spcBef>
                <a:spcPts val="1200"/>
              </a:spcBef>
              <a:spcAft>
                <a:spcPts val="0"/>
              </a:spcAft>
              <a:buClr>
                <a:schemeClr val="dk1"/>
              </a:buClr>
              <a:buSzPts val="1500"/>
              <a:buChar char="●"/>
            </a:pPr>
            <a:r>
              <a:rPr b="1" lang="en-US" sz="1500">
                <a:solidFill>
                  <a:schemeClr val="dk1"/>
                </a:solidFill>
              </a:rPr>
              <a:t>EmbedX</a:t>
            </a:r>
            <a:r>
              <a:rPr lang="en-US" sz="1500">
                <a:solidFill>
                  <a:schemeClr val="dk1"/>
                </a:solidFill>
              </a:rPr>
              <a:t> plug-in embeddings → </a:t>
            </a:r>
            <a:r>
              <a:rPr i="1" lang="en-US" sz="1500">
                <a:solidFill>
                  <a:schemeClr val="dk1"/>
                </a:solidFill>
              </a:rPr>
              <a:t>extract → chunk → embed → retrieve</a:t>
            </a:r>
            <a:r>
              <a:rPr lang="en-US" sz="1500">
                <a:solidFill>
                  <a:schemeClr val="dk1"/>
                </a:solidFill>
              </a:rPr>
              <a:t>.</a:t>
            </a:r>
            <a:br>
              <a:rPr lang="en-US" sz="1500">
                <a:solidFill>
                  <a:schemeClr val="dk1"/>
                </a:solidFill>
              </a:rPr>
            </a:b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US" sz="1500">
                <a:solidFill>
                  <a:schemeClr val="dk1"/>
                </a:solidFill>
              </a:rPr>
              <a:t>UniversalExtractor</a:t>
            </a:r>
            <a:r>
              <a:rPr lang="en-US" sz="1500">
                <a:solidFill>
                  <a:schemeClr val="dk1"/>
                </a:solidFill>
              </a:rPr>
              <a:t>: .pdf/.txt/.csv/xlsx/.docx/URL.</a:t>
            </a:r>
            <a:br>
              <a:rPr lang="en-US" sz="1500">
                <a:solidFill>
                  <a:schemeClr val="dk1"/>
                </a:solidFill>
              </a:rPr>
            </a:b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US" sz="1500">
                <a:solidFill>
                  <a:schemeClr val="dk1"/>
                </a:solidFill>
              </a:rPr>
              <a:t>Answers with receipts</a:t>
            </a:r>
            <a:r>
              <a:rPr lang="en-US" sz="1500">
                <a:solidFill>
                  <a:schemeClr val="dk1"/>
                </a:solidFill>
              </a:rPr>
              <a:t> (citations on); </a:t>
            </a:r>
            <a:r>
              <a:rPr b="1" lang="en-US" sz="1500">
                <a:solidFill>
                  <a:schemeClr val="dk1"/>
                </a:solidFill>
              </a:rPr>
              <a:t>no retrieval = no answer</a:t>
            </a:r>
            <a:r>
              <a:rPr lang="en-US" sz="1500">
                <a:solidFill>
                  <a:schemeClr val="dk1"/>
                </a:solidFill>
              </a:rPr>
              <a:t>.</a:t>
            </a:r>
            <a:br>
              <a:rPr lang="en-US" sz="1500">
                <a:solidFill>
                  <a:schemeClr val="dk1"/>
                </a:solidFill>
              </a:rPr>
            </a:b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US" sz="1500">
                <a:solidFill>
                  <a:schemeClr val="dk1"/>
                </a:solidFill>
              </a:rPr>
              <a:t>Config-driven model swap; </a:t>
            </a:r>
            <a:r>
              <a:rPr b="1" lang="en-US" sz="1500">
                <a:solidFill>
                  <a:schemeClr val="dk1"/>
                </a:solidFill>
              </a:rPr>
              <a:t>FAISS baseline</a:t>
            </a:r>
            <a:r>
              <a:rPr lang="en-US" sz="1500">
                <a:solidFill>
                  <a:schemeClr val="dk1"/>
                </a:solidFill>
              </a:rPr>
              <a:t>; structured logs.</a:t>
            </a:r>
            <a:endParaRPr sz="1500">
              <a:solidFill>
                <a:schemeClr val="dk1"/>
              </a:solidFill>
            </a:endParaRPr>
          </a:p>
          <a:p>
            <a:pPr indent="0" lvl="0" marL="0" rtl="0" algn="just">
              <a:lnSpc>
                <a:spcPct val="115000"/>
              </a:lnSpc>
              <a:spcBef>
                <a:spcPts val="1200"/>
              </a:spcBef>
              <a:spcAft>
                <a:spcPts val="0"/>
              </a:spcAft>
              <a:buNone/>
            </a:pPr>
            <a:r>
              <a:t/>
            </a:r>
            <a:endParaRPr b="1">
              <a:solidFill>
                <a:schemeClr val="dk1"/>
              </a:solidFill>
            </a:endParaRPr>
          </a:p>
        </p:txBody>
      </p:sp>
      <p:sp>
        <p:nvSpPr>
          <p:cNvPr id="289" name="Google Shape;289;g36445b3fb1e_0_149"/>
          <p:cNvSpPr txBox="1"/>
          <p:nvPr/>
        </p:nvSpPr>
        <p:spPr>
          <a:xfrm>
            <a:off x="4716100" y="3083175"/>
            <a:ext cx="3715800" cy="341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None/>
            </a:pPr>
            <a:r>
              <a:rPr b="1" i="1" lang="en-US" sz="1600">
                <a:solidFill>
                  <a:schemeClr val="dk1"/>
                </a:solidFill>
              </a:rPr>
              <a:t>Next (in flight)</a:t>
            </a:r>
            <a:endParaRPr b="1" i="1" sz="1600">
              <a:solidFill>
                <a:schemeClr val="dk1"/>
              </a:solidFill>
            </a:endParaRPr>
          </a:p>
          <a:p>
            <a:pPr indent="-349250" lvl="0" marL="457200" rtl="0" algn="l">
              <a:lnSpc>
                <a:spcPct val="100000"/>
              </a:lnSpc>
              <a:spcBef>
                <a:spcPts val="1200"/>
              </a:spcBef>
              <a:spcAft>
                <a:spcPts val="0"/>
              </a:spcAft>
              <a:buClr>
                <a:schemeClr val="dk1"/>
              </a:buClr>
              <a:buSzPts val="1900"/>
              <a:buChar char="●"/>
            </a:pPr>
            <a:r>
              <a:rPr b="1" lang="en-US" sz="1500">
                <a:solidFill>
                  <a:schemeClr val="dk1"/>
                </a:solidFill>
              </a:rPr>
              <a:t>PGVector</a:t>
            </a:r>
            <a:r>
              <a:rPr lang="en-US" sz="1500">
                <a:solidFill>
                  <a:schemeClr val="dk1"/>
                </a:solidFill>
              </a:rPr>
              <a:t>: DB-backed retrieval + SQL filters + fast index.</a:t>
            </a:r>
            <a:br>
              <a:rPr lang="en-US" sz="1500">
                <a:solidFill>
                  <a:schemeClr val="dk1"/>
                </a:solidFill>
              </a:rPr>
            </a:br>
            <a:endParaRPr sz="15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US" sz="1500">
                <a:solidFill>
                  <a:schemeClr val="dk1"/>
                </a:solidFill>
              </a:rPr>
              <a:t>Multimodal embeddings</a:t>
            </a:r>
            <a:r>
              <a:rPr lang="en-US" sz="1500">
                <a:solidFill>
                  <a:schemeClr val="dk1"/>
                </a:solidFill>
              </a:rPr>
              <a:t> (text + image).</a:t>
            </a:r>
            <a:br>
              <a:rPr lang="en-US" sz="1500">
                <a:solidFill>
                  <a:schemeClr val="dk1"/>
                </a:solidFill>
              </a:rPr>
            </a:br>
            <a:endParaRPr sz="15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US" sz="1500">
                <a:solidFill>
                  <a:schemeClr val="dk1"/>
                </a:solidFill>
              </a:rPr>
              <a:t>Tokenizer-aware chunking</a:t>
            </a:r>
            <a:r>
              <a:rPr lang="en-US" sz="1500">
                <a:solidFill>
                  <a:schemeClr val="dk1"/>
                </a:solidFill>
              </a:rPr>
              <a:t>, </a:t>
            </a:r>
            <a:r>
              <a:rPr b="1" lang="en-US" sz="1500">
                <a:solidFill>
                  <a:schemeClr val="dk1"/>
                </a:solidFill>
              </a:rPr>
              <a:t>hybrid search</a:t>
            </a:r>
            <a:r>
              <a:rPr lang="en-US" sz="1500">
                <a:solidFill>
                  <a:schemeClr val="dk1"/>
                </a:solidFill>
              </a:rPr>
              <a:t>  + </a:t>
            </a:r>
            <a:r>
              <a:rPr b="1" lang="en-US" sz="1500">
                <a:solidFill>
                  <a:schemeClr val="dk1"/>
                </a:solidFill>
              </a:rPr>
              <a:t>light re-ranker</a:t>
            </a:r>
            <a:r>
              <a:rPr lang="en-US" sz="1500">
                <a:solidFill>
                  <a:schemeClr val="dk1"/>
                </a:solidFill>
              </a:rPr>
              <a:t>.</a:t>
            </a:r>
            <a:br>
              <a:rPr lang="en-US" sz="1500">
                <a:solidFill>
                  <a:schemeClr val="dk1"/>
                </a:solidFill>
              </a:rPr>
            </a:br>
            <a:endParaRPr sz="1500">
              <a:solidFill>
                <a:schemeClr val="dk1"/>
              </a:solidFill>
            </a:endParaRPr>
          </a:p>
          <a:p>
            <a:pPr indent="-349250" lvl="0" marL="457200" rtl="0" algn="l">
              <a:lnSpc>
                <a:spcPct val="100000"/>
              </a:lnSpc>
              <a:spcBef>
                <a:spcPts val="0"/>
              </a:spcBef>
              <a:spcAft>
                <a:spcPts val="0"/>
              </a:spcAft>
              <a:buClr>
                <a:schemeClr val="dk1"/>
              </a:buClr>
              <a:buSzPts val="1900"/>
              <a:buChar char="●"/>
            </a:pPr>
            <a:r>
              <a:rPr lang="en-US" sz="1500">
                <a:solidFill>
                  <a:schemeClr val="dk1"/>
                </a:solidFill>
              </a:rPr>
              <a:t>Scoreboard: </a:t>
            </a:r>
            <a:r>
              <a:rPr b="1" lang="en-US" sz="1500">
                <a:solidFill>
                  <a:schemeClr val="dk1"/>
                </a:solidFill>
              </a:rPr>
              <a:t>accuracy • coverage  • cost • safety</a:t>
            </a:r>
            <a:r>
              <a:rPr lang="en-US" sz="1500">
                <a:solidFill>
                  <a:schemeClr val="dk1"/>
                </a:solidFill>
              </a:rPr>
              <a:t>.</a:t>
            </a:r>
            <a:endParaRPr sz="1500">
              <a:solidFill>
                <a:schemeClr val="dk1"/>
              </a:solidFill>
            </a:endParaRPr>
          </a:p>
          <a:p>
            <a:pPr indent="0" lvl="0" marL="457200" rtl="0" algn="l">
              <a:lnSpc>
                <a:spcPct val="100000"/>
              </a:lnSpc>
              <a:spcBef>
                <a:spcPts val="1200"/>
              </a:spcBef>
              <a:spcAft>
                <a:spcPts val="0"/>
              </a:spcAft>
              <a:buNone/>
            </a:pPr>
            <a:r>
              <a:t/>
            </a:r>
            <a:endParaRPr b="1" sz="1500">
              <a:solidFill>
                <a:schemeClr val="dk1"/>
              </a:solidFill>
            </a:endParaRPr>
          </a:p>
          <a:p>
            <a:pPr indent="0" lvl="0" marL="0" rtl="0" algn="just">
              <a:lnSpc>
                <a:spcPct val="115000"/>
              </a:lnSpc>
              <a:spcBef>
                <a:spcPts val="1200"/>
              </a:spcBef>
              <a:spcAft>
                <a:spcPts val="0"/>
              </a:spcAft>
              <a:buNone/>
            </a:pPr>
            <a:r>
              <a:t/>
            </a:r>
            <a:endParaRPr b="1">
              <a:solidFill>
                <a:schemeClr val="dk1"/>
              </a:solidFill>
            </a:endParaRPr>
          </a:p>
        </p:txBody>
      </p:sp>
      <p:pic>
        <p:nvPicPr>
          <p:cNvPr id="290" name="Google Shape;290;g36445b3fb1e_0_149" title="Untitled design (20).png"/>
          <p:cNvPicPr preferRelativeResize="0"/>
          <p:nvPr/>
        </p:nvPicPr>
        <p:blipFill>
          <a:blip r:embed="rId4">
            <a:alphaModFix/>
          </a:blip>
          <a:stretch>
            <a:fillRect/>
          </a:stretch>
        </p:blipFill>
        <p:spPr>
          <a:xfrm>
            <a:off x="1019025" y="344550"/>
            <a:ext cx="7303050" cy="2659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g36445b3fb1e_2_260"/>
          <p:cNvSpPr/>
          <p:nvPr/>
        </p:nvSpPr>
        <p:spPr>
          <a:xfrm flipH="1">
            <a:off x="6432420" y="3335867"/>
            <a:ext cx="2469000" cy="3200400"/>
          </a:xfrm>
          <a:prstGeom prst="rtTriangle">
            <a:avLst/>
          </a:prstGeom>
          <a:solidFill>
            <a:srgbClr val="8E7C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 name="Google Shape;296;g36445b3fb1e_2_260"/>
          <p:cNvSpPr txBox="1"/>
          <p:nvPr/>
        </p:nvSpPr>
        <p:spPr>
          <a:xfrm>
            <a:off x="2727625" y="4906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297" name="Google Shape;297;g36445b3fb1e_2_260"/>
          <p:cNvSpPr txBox="1"/>
          <p:nvPr/>
        </p:nvSpPr>
        <p:spPr>
          <a:xfrm>
            <a:off x="6143000" y="1313200"/>
            <a:ext cx="203100" cy="26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298" name="Google Shape;298;g36445b3fb1e_2_260" title="file_000000009a6861f8a8cc2c59a57234de.png"/>
          <p:cNvPicPr preferRelativeResize="0"/>
          <p:nvPr/>
        </p:nvPicPr>
        <p:blipFill>
          <a:blip r:embed="rId4">
            <a:alphaModFix/>
          </a:blip>
          <a:stretch>
            <a:fillRect/>
          </a:stretch>
        </p:blipFill>
        <p:spPr>
          <a:xfrm>
            <a:off x="508925" y="1313200"/>
            <a:ext cx="4212561" cy="2808374"/>
          </a:xfrm>
          <a:prstGeom prst="rect">
            <a:avLst/>
          </a:prstGeom>
          <a:noFill/>
          <a:ln>
            <a:noFill/>
          </a:ln>
        </p:spPr>
      </p:pic>
      <p:sp>
        <p:nvSpPr>
          <p:cNvPr id="299" name="Google Shape;299;g36445b3fb1e_2_260"/>
          <p:cNvSpPr txBox="1"/>
          <p:nvPr/>
        </p:nvSpPr>
        <p:spPr>
          <a:xfrm>
            <a:off x="1004950" y="-1139725"/>
            <a:ext cx="870900" cy="3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00" name="Google Shape;300;g36445b3fb1e_2_260"/>
          <p:cNvSpPr txBox="1"/>
          <p:nvPr/>
        </p:nvSpPr>
        <p:spPr>
          <a:xfrm>
            <a:off x="582225" y="683425"/>
            <a:ext cx="40497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9900FF"/>
                </a:solidFill>
                <a:latin typeface="Lora SemiBold"/>
                <a:ea typeface="Lora SemiBold"/>
                <a:cs typeface="Lora SemiBold"/>
                <a:sym typeface="Lora SemiBold"/>
              </a:rPr>
              <a:t>Multimodality: Image Generation and Processing</a:t>
            </a:r>
            <a:r>
              <a:rPr lang="en-US" sz="2500">
                <a:solidFill>
                  <a:srgbClr val="FF00FF"/>
                </a:solidFill>
                <a:latin typeface="Calibri"/>
                <a:ea typeface="Calibri"/>
                <a:cs typeface="Calibri"/>
                <a:sym typeface="Calibri"/>
              </a:rPr>
              <a:t> </a:t>
            </a:r>
            <a:endParaRPr sz="2500">
              <a:solidFill>
                <a:srgbClr val="FF00FF"/>
              </a:solidFill>
              <a:latin typeface="Calibri"/>
              <a:ea typeface="Calibri"/>
              <a:cs typeface="Calibri"/>
              <a:sym typeface="Calibri"/>
            </a:endParaRPr>
          </a:p>
        </p:txBody>
      </p:sp>
      <p:sp>
        <p:nvSpPr>
          <p:cNvPr id="301" name="Google Shape;301;g36445b3fb1e_2_260"/>
          <p:cNvSpPr txBox="1"/>
          <p:nvPr/>
        </p:nvSpPr>
        <p:spPr>
          <a:xfrm>
            <a:off x="421175" y="4709150"/>
            <a:ext cx="4714800" cy="16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Image Generation</a:t>
            </a:r>
            <a:r>
              <a:rPr lang="en-US" sz="1700">
                <a:solidFill>
                  <a:schemeClr val="dk1"/>
                </a:solidFill>
                <a:latin typeface="Calibri"/>
                <a:ea typeface="Calibri"/>
                <a:cs typeface="Calibri"/>
                <a:sym typeface="Calibri"/>
              </a:rPr>
              <a:t> – Uses advanced AI models like GANs, VAEs, and diffusion models to create new images from scratch, often guided by inputs such as random noise, text descriptions, or reference images.</a:t>
            </a:r>
            <a:br>
              <a:rPr lang="en-US" sz="1600">
                <a:solidFill>
                  <a:schemeClr val="dk1"/>
                </a:solidFill>
              </a:rPr>
            </a:br>
            <a:endParaRPr sz="1600">
              <a:solidFill>
                <a:schemeClr val="dk1"/>
              </a:solidFill>
              <a:latin typeface="Calibri"/>
              <a:ea typeface="Calibri"/>
              <a:cs typeface="Calibri"/>
              <a:sym typeface="Calibri"/>
            </a:endParaRPr>
          </a:p>
        </p:txBody>
      </p:sp>
      <p:sp>
        <p:nvSpPr>
          <p:cNvPr id="302" name="Google Shape;302;g36445b3fb1e_2_260"/>
          <p:cNvSpPr txBox="1"/>
          <p:nvPr/>
        </p:nvSpPr>
        <p:spPr>
          <a:xfrm>
            <a:off x="1554000" y="3940300"/>
            <a:ext cx="22575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9900FF"/>
                </a:solidFill>
                <a:latin typeface="Calibri"/>
                <a:ea typeface="Calibri"/>
                <a:cs typeface="Calibri"/>
                <a:sym typeface="Calibri"/>
              </a:rPr>
              <a:t>Stable Diffusion at work</a:t>
            </a:r>
            <a:endParaRPr sz="1600">
              <a:solidFill>
                <a:srgbClr val="9900FF"/>
              </a:solidFill>
              <a:latin typeface="Calibri"/>
              <a:ea typeface="Calibri"/>
              <a:cs typeface="Calibri"/>
              <a:sym typeface="Calibri"/>
            </a:endParaRPr>
          </a:p>
        </p:txBody>
      </p:sp>
      <p:sp>
        <p:nvSpPr>
          <p:cNvPr id="303" name="Google Shape;303;g36445b3fb1e_2_260"/>
          <p:cNvSpPr/>
          <p:nvPr/>
        </p:nvSpPr>
        <p:spPr>
          <a:xfrm>
            <a:off x="5650989" y="623275"/>
            <a:ext cx="3009000" cy="5607900"/>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i="0" sz="3500" u="none" cap="none" strike="noStrike">
              <a:solidFill>
                <a:schemeClr val="lt1"/>
              </a:solidFill>
              <a:latin typeface="Calibri"/>
              <a:ea typeface="Calibri"/>
              <a:cs typeface="Calibri"/>
              <a:sym typeface="Calibri"/>
            </a:endParaRPr>
          </a:p>
        </p:txBody>
      </p:sp>
      <p:sp>
        <p:nvSpPr>
          <p:cNvPr id="304" name="Google Shape;304;g36445b3fb1e_2_260"/>
          <p:cNvSpPr txBox="1"/>
          <p:nvPr/>
        </p:nvSpPr>
        <p:spPr>
          <a:xfrm>
            <a:off x="5660700" y="1751650"/>
            <a:ext cx="3100500" cy="21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9900FF"/>
                </a:solidFill>
                <a:latin typeface="Calibri"/>
                <a:ea typeface="Calibri"/>
                <a:cs typeface="Calibri"/>
                <a:sym typeface="Calibri"/>
              </a:rPr>
              <a:t>Create Images, </a:t>
            </a:r>
            <a:r>
              <a:rPr lang="en-US" sz="3200">
                <a:solidFill>
                  <a:srgbClr val="9900FF"/>
                </a:solidFill>
                <a:latin typeface="Calibri"/>
                <a:ea typeface="Calibri"/>
                <a:cs typeface="Calibri"/>
                <a:sym typeface="Calibri"/>
              </a:rPr>
              <a:t>Whenever you feel like it!</a:t>
            </a:r>
            <a:endParaRPr sz="3200">
              <a:solidFill>
                <a:srgbClr val="9900FF"/>
              </a:solidFill>
              <a:latin typeface="Calibri"/>
              <a:ea typeface="Calibri"/>
              <a:cs typeface="Calibri"/>
              <a:sym typeface="Calibri"/>
            </a:endParaRPr>
          </a:p>
        </p:txBody>
      </p:sp>
      <p:pic>
        <p:nvPicPr>
          <p:cNvPr id="305" name="Google Shape;305;g36445b3fb1e_2_260"/>
          <p:cNvPicPr preferRelativeResize="0"/>
          <p:nvPr/>
        </p:nvPicPr>
        <p:blipFill>
          <a:blip r:embed="rId5">
            <a:alphaModFix/>
          </a:blip>
          <a:stretch>
            <a:fillRect/>
          </a:stretch>
        </p:blipFill>
        <p:spPr>
          <a:xfrm>
            <a:off x="7652850" y="191850"/>
            <a:ext cx="1360625" cy="136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g36445b3fb1e_2_268"/>
          <p:cNvSpPr txBox="1"/>
          <p:nvPr/>
        </p:nvSpPr>
        <p:spPr>
          <a:xfrm>
            <a:off x="454625" y="1097525"/>
            <a:ext cx="7858200" cy="3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700">
                <a:solidFill>
                  <a:schemeClr val="dk1"/>
                </a:solidFill>
                <a:latin typeface="Calibri"/>
                <a:ea typeface="Calibri"/>
                <a:cs typeface="Calibri"/>
                <a:sym typeface="Calibri"/>
              </a:rPr>
              <a:t>Enabled Image Generation in LLM4S: </a:t>
            </a:r>
            <a:r>
              <a:rPr lang="en-US" sz="1700">
                <a:solidFill>
                  <a:schemeClr val="dk1"/>
                </a:solidFill>
                <a:latin typeface="Calibri"/>
                <a:ea typeface="Calibri"/>
                <a:cs typeface="Calibri"/>
                <a:sym typeface="Calibri"/>
              </a:rPr>
              <a:t>Support generating images</a:t>
            </a:r>
            <a:br>
              <a:rPr lang="en-US" sz="1700">
                <a:solidFill>
                  <a:schemeClr val="dk1"/>
                </a:solidFill>
                <a:latin typeface="Calibri"/>
                <a:ea typeface="Calibri"/>
                <a:cs typeface="Calibri"/>
                <a:sym typeface="Calibri"/>
              </a:rPr>
            </a:br>
            <a:endParaRPr sz="1700">
              <a:solidFill>
                <a:schemeClr val="dk1"/>
              </a:solidFill>
              <a:latin typeface="Calibri"/>
              <a:ea typeface="Calibri"/>
              <a:cs typeface="Calibri"/>
              <a:sym typeface="Calibri"/>
            </a:endParaRPr>
          </a:p>
          <a:p>
            <a:pPr indent="0" lvl="0" marL="0" rtl="0" algn="l">
              <a:spcBef>
                <a:spcPts val="0"/>
              </a:spcBef>
              <a:spcAft>
                <a:spcPts val="0"/>
              </a:spcAft>
              <a:buNone/>
            </a:pPr>
            <a:r>
              <a:rPr b="1" lang="en-US" sz="1700">
                <a:solidFill>
                  <a:schemeClr val="dk1"/>
                </a:solidFill>
                <a:latin typeface="Calibri"/>
                <a:ea typeface="Calibri"/>
                <a:cs typeface="Calibri"/>
                <a:sym typeface="Calibri"/>
              </a:rPr>
              <a:t>Unified API Design: </a:t>
            </a:r>
            <a:r>
              <a:rPr lang="en-US" sz="1700">
                <a:solidFill>
                  <a:schemeClr val="dk1"/>
                </a:solidFill>
                <a:latin typeface="Calibri"/>
                <a:ea typeface="Calibri"/>
                <a:cs typeface="Calibri"/>
                <a:sym typeface="Calibri"/>
              </a:rPr>
              <a:t>User-friendly interface with different image generation services</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solidFill>
                  <a:schemeClr val="dk1"/>
                </a:solidFill>
                <a:latin typeface="Calibri"/>
                <a:ea typeface="Calibri"/>
                <a:cs typeface="Calibri"/>
                <a:sym typeface="Calibri"/>
              </a:rPr>
              <a:t>Speech to Text Support: </a:t>
            </a:r>
            <a:r>
              <a:rPr lang="en-US" sz="1700">
                <a:solidFill>
                  <a:schemeClr val="dk1"/>
                </a:solidFill>
                <a:latin typeface="Calibri"/>
                <a:ea typeface="Calibri"/>
                <a:cs typeface="Calibri"/>
                <a:sym typeface="Calibri"/>
              </a:rPr>
              <a:t>With multiple backends, including lightweight offline (CMU Sphinx) and high-accuracy (Whisper) options.</a:t>
            </a:r>
            <a:br>
              <a:rPr lang="en-US" sz="1700">
                <a:solidFill>
                  <a:schemeClr val="dk1"/>
                </a:solidFill>
                <a:latin typeface="Calibri"/>
                <a:ea typeface="Calibri"/>
                <a:cs typeface="Calibri"/>
                <a:sym typeface="Calibri"/>
              </a:rPr>
            </a:b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solidFill>
                  <a:schemeClr val="dk1"/>
                </a:solidFill>
                <a:latin typeface="Calibri"/>
                <a:ea typeface="Calibri"/>
                <a:cs typeface="Calibri"/>
                <a:sym typeface="Calibri"/>
              </a:rPr>
              <a:t>Text-to-Speech (TTS): </a:t>
            </a:r>
            <a:r>
              <a:rPr lang="en-US" sz="1700">
                <a:solidFill>
                  <a:schemeClr val="dk1"/>
                </a:solidFill>
                <a:latin typeface="Calibri"/>
                <a:ea typeface="Calibri"/>
                <a:cs typeface="Calibri"/>
                <a:sym typeface="Calibri"/>
              </a:rPr>
              <a:t>Simple interface with Tacotron2 for natural, clear voices that work out of the box.</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700">
                <a:solidFill>
                  <a:schemeClr val="dk1"/>
                </a:solidFill>
                <a:latin typeface="Calibri"/>
                <a:ea typeface="Calibri"/>
                <a:cs typeface="Calibri"/>
                <a:sym typeface="Calibri"/>
              </a:rPr>
              <a:t>Voice Controls &amp; Output: </a:t>
            </a:r>
            <a:r>
              <a:rPr lang="en-US" sz="1700">
                <a:solidFill>
                  <a:schemeClr val="dk1"/>
                </a:solidFill>
                <a:latin typeface="Calibri"/>
                <a:ea typeface="Calibri"/>
                <a:cs typeface="Calibri"/>
                <a:sym typeface="Calibri"/>
              </a:rPr>
              <a:t>Let users adjust voice, pace, and tone and validate with multiple languages/accents.</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311" name="Google Shape;311;g36445b3fb1e_2_268"/>
          <p:cNvSpPr txBox="1"/>
          <p:nvPr/>
        </p:nvSpPr>
        <p:spPr>
          <a:xfrm>
            <a:off x="12004900" y="193650"/>
            <a:ext cx="3629100" cy="6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E74C3C"/>
              </a:solidFill>
              <a:latin typeface="Lora SemiBold"/>
              <a:ea typeface="Lora SemiBold"/>
              <a:cs typeface="Lora SemiBold"/>
              <a:sym typeface="Lora SemiBold"/>
            </a:endParaRPr>
          </a:p>
          <a:p>
            <a:pPr indent="0" lvl="0" marL="0" rtl="0" algn="l">
              <a:spcBef>
                <a:spcPts val="0"/>
              </a:spcBef>
              <a:spcAft>
                <a:spcPts val="0"/>
              </a:spcAft>
              <a:buNone/>
            </a:pPr>
            <a:r>
              <a:t/>
            </a:r>
            <a:endParaRPr sz="1100">
              <a:solidFill>
                <a:srgbClr val="E74C3C"/>
              </a:solidFill>
              <a:latin typeface="Lora SemiBold"/>
              <a:ea typeface="Lora SemiBold"/>
              <a:cs typeface="Lora SemiBold"/>
              <a:sym typeface="Lora SemiBold"/>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p:txBody>
      </p:sp>
      <p:sp>
        <p:nvSpPr>
          <p:cNvPr id="312" name="Google Shape;312;g36445b3fb1e_2_268"/>
          <p:cNvSpPr txBox="1"/>
          <p:nvPr/>
        </p:nvSpPr>
        <p:spPr>
          <a:xfrm flipH="1">
            <a:off x="10421625" y="4202200"/>
            <a:ext cx="3342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13" name="Google Shape;313;g36445b3fb1e_2_268"/>
          <p:cNvSpPr txBox="1"/>
          <p:nvPr/>
        </p:nvSpPr>
        <p:spPr>
          <a:xfrm>
            <a:off x="9805125" y="1097525"/>
            <a:ext cx="395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g36445b3fb1e_2_268"/>
          <p:cNvSpPr txBox="1"/>
          <p:nvPr/>
        </p:nvSpPr>
        <p:spPr>
          <a:xfrm>
            <a:off x="317475" y="186775"/>
            <a:ext cx="9039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500">
                <a:solidFill>
                  <a:srgbClr val="9900FF"/>
                </a:solidFill>
                <a:latin typeface="Lora"/>
                <a:ea typeface="Lora"/>
                <a:cs typeface="Lora"/>
                <a:sym typeface="Lora"/>
              </a:rPr>
              <a:t>Supporting image, voice and other LLM modalites</a:t>
            </a:r>
            <a:endParaRPr sz="2500">
              <a:solidFill>
                <a:srgbClr val="9900FF"/>
              </a:solidFill>
              <a:latin typeface="Lora"/>
              <a:ea typeface="Lora"/>
              <a:cs typeface="Lora"/>
              <a:sym typeface="Lora"/>
            </a:endParaRPr>
          </a:p>
        </p:txBody>
      </p:sp>
      <p:pic>
        <p:nvPicPr>
          <p:cNvPr id="315" name="Google Shape;315;g36445b3fb1e_2_268"/>
          <p:cNvPicPr preferRelativeResize="0"/>
          <p:nvPr/>
        </p:nvPicPr>
        <p:blipFill>
          <a:blip r:embed="rId4">
            <a:alphaModFix/>
          </a:blip>
          <a:stretch>
            <a:fillRect/>
          </a:stretch>
        </p:blipFill>
        <p:spPr>
          <a:xfrm>
            <a:off x="531800" y="5143118"/>
            <a:ext cx="1682920" cy="1207747"/>
          </a:xfrm>
          <a:prstGeom prst="rect">
            <a:avLst/>
          </a:prstGeom>
          <a:noFill/>
          <a:ln>
            <a:noFill/>
          </a:ln>
        </p:spPr>
      </p:pic>
      <p:pic>
        <p:nvPicPr>
          <p:cNvPr id="316" name="Google Shape;316;g36445b3fb1e_2_268"/>
          <p:cNvPicPr preferRelativeResize="0"/>
          <p:nvPr/>
        </p:nvPicPr>
        <p:blipFill>
          <a:blip r:embed="rId5">
            <a:alphaModFix/>
          </a:blip>
          <a:stretch>
            <a:fillRect/>
          </a:stretch>
        </p:blipFill>
        <p:spPr>
          <a:xfrm>
            <a:off x="2421347" y="5143118"/>
            <a:ext cx="1312483" cy="1207748"/>
          </a:xfrm>
          <a:prstGeom prst="rect">
            <a:avLst/>
          </a:prstGeom>
          <a:noFill/>
          <a:ln>
            <a:noFill/>
          </a:ln>
        </p:spPr>
      </p:pic>
      <p:pic>
        <p:nvPicPr>
          <p:cNvPr id="317" name="Google Shape;317;g36445b3fb1e_2_268"/>
          <p:cNvPicPr preferRelativeResize="0"/>
          <p:nvPr/>
        </p:nvPicPr>
        <p:blipFill>
          <a:blip r:embed="rId6">
            <a:alphaModFix/>
          </a:blip>
          <a:stretch>
            <a:fillRect/>
          </a:stretch>
        </p:blipFill>
        <p:spPr>
          <a:xfrm>
            <a:off x="4133923" y="5095916"/>
            <a:ext cx="1128091" cy="1332529"/>
          </a:xfrm>
          <a:prstGeom prst="rect">
            <a:avLst/>
          </a:prstGeom>
          <a:noFill/>
          <a:ln>
            <a:noFill/>
          </a:ln>
        </p:spPr>
      </p:pic>
      <p:pic>
        <p:nvPicPr>
          <p:cNvPr id="318" name="Google Shape;318;g36445b3fb1e_2_268"/>
          <p:cNvPicPr preferRelativeResize="0"/>
          <p:nvPr/>
        </p:nvPicPr>
        <p:blipFill>
          <a:blip r:embed="rId7">
            <a:alphaModFix/>
          </a:blip>
          <a:stretch>
            <a:fillRect/>
          </a:stretch>
        </p:blipFill>
        <p:spPr>
          <a:xfrm rot="267188">
            <a:off x="5307495" y="5128391"/>
            <a:ext cx="1682914" cy="1237185"/>
          </a:xfrm>
          <a:prstGeom prst="rect">
            <a:avLst/>
          </a:prstGeom>
          <a:noFill/>
          <a:ln>
            <a:noFill/>
          </a:ln>
        </p:spPr>
      </p:pic>
      <p:pic>
        <p:nvPicPr>
          <p:cNvPr id="319" name="Google Shape;319;g36445b3fb1e_2_268"/>
          <p:cNvPicPr preferRelativeResize="0"/>
          <p:nvPr/>
        </p:nvPicPr>
        <p:blipFill>
          <a:blip r:embed="rId8">
            <a:alphaModFix/>
          </a:blip>
          <a:stretch>
            <a:fillRect/>
          </a:stretch>
        </p:blipFill>
        <p:spPr>
          <a:xfrm>
            <a:off x="6863554" y="5143118"/>
            <a:ext cx="1951745" cy="13641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6445b3fb1e_9_29"/>
          <p:cNvSpPr txBox="1"/>
          <p:nvPr/>
        </p:nvSpPr>
        <p:spPr>
          <a:xfrm>
            <a:off x="674375" y="391475"/>
            <a:ext cx="8058300" cy="10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500">
                <a:solidFill>
                  <a:srgbClr val="9900FF"/>
                </a:solidFill>
                <a:latin typeface="Lora SemiBold"/>
                <a:ea typeface="Lora SemiBold"/>
                <a:cs typeface="Lora SemiBold"/>
                <a:sym typeface="Lora SemiBold"/>
              </a:rPr>
              <a:t>Features in Interactive RPG Gameplay: SZORK</a:t>
            </a:r>
            <a:endParaRPr sz="3200">
              <a:solidFill>
                <a:srgbClr val="9900FF"/>
              </a:solidFill>
              <a:latin typeface="Calibri"/>
              <a:ea typeface="Calibri"/>
              <a:cs typeface="Calibri"/>
              <a:sym typeface="Calibri"/>
            </a:endParaRPr>
          </a:p>
        </p:txBody>
      </p:sp>
      <p:pic>
        <p:nvPicPr>
          <p:cNvPr id="325" name="Google Shape;325;g36445b3fb1e_9_29" title="ChatGPT Image Aug 13, 2025, 05_49_20 PM.png"/>
          <p:cNvPicPr preferRelativeResize="0"/>
          <p:nvPr/>
        </p:nvPicPr>
        <p:blipFill>
          <a:blip r:embed="rId3">
            <a:alphaModFix/>
          </a:blip>
          <a:stretch>
            <a:fillRect/>
          </a:stretch>
        </p:blipFill>
        <p:spPr>
          <a:xfrm>
            <a:off x="1121963" y="1098225"/>
            <a:ext cx="7300124" cy="43224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g36445b3fb1e_2_0"/>
          <p:cNvSpPr/>
          <p:nvPr/>
        </p:nvSpPr>
        <p:spPr>
          <a:xfrm flipH="1">
            <a:off x="6432420" y="3335867"/>
            <a:ext cx="2469000" cy="3200400"/>
          </a:xfrm>
          <a:prstGeom prst="rtTriangle">
            <a:avLst/>
          </a:prstGeom>
          <a:solidFill>
            <a:srgbClr val="4F81B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g36445b3fb1e_2_0"/>
          <p:cNvSpPr/>
          <p:nvPr/>
        </p:nvSpPr>
        <p:spPr>
          <a:xfrm>
            <a:off x="5650989" y="623275"/>
            <a:ext cx="3009000" cy="5607900"/>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2" name="Google Shape;332;g36445b3fb1e_2_0"/>
          <p:cNvSpPr txBox="1"/>
          <p:nvPr>
            <p:ph type="title"/>
          </p:nvPr>
        </p:nvSpPr>
        <p:spPr>
          <a:xfrm>
            <a:off x="-76200" y="410925"/>
            <a:ext cx="5509800" cy="688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2500">
                <a:solidFill>
                  <a:srgbClr val="1155CC"/>
                </a:solidFill>
                <a:latin typeface="Lora"/>
                <a:ea typeface="Lora"/>
                <a:cs typeface="Lora"/>
                <a:sym typeface="Lora"/>
              </a:rPr>
              <a:t>LLM4S Enhanced Tracing</a:t>
            </a:r>
            <a:endParaRPr b="1" sz="2500">
              <a:solidFill>
                <a:srgbClr val="1155CC"/>
              </a:solidFill>
              <a:latin typeface="Lora"/>
              <a:ea typeface="Lora"/>
              <a:cs typeface="Lora"/>
              <a:sym typeface="Lora"/>
            </a:endParaRPr>
          </a:p>
        </p:txBody>
      </p:sp>
      <p:sp>
        <p:nvSpPr>
          <p:cNvPr id="333" name="Google Shape;333;g36445b3fb1e_2_0"/>
          <p:cNvSpPr txBox="1"/>
          <p:nvPr/>
        </p:nvSpPr>
        <p:spPr>
          <a:xfrm>
            <a:off x="652050" y="1427900"/>
            <a:ext cx="40533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rPr>
              <a:t>In LLM4S, </a:t>
            </a:r>
            <a:r>
              <a:rPr b="1" lang="en-US" sz="1700">
                <a:solidFill>
                  <a:schemeClr val="dk1"/>
                </a:solidFill>
              </a:rPr>
              <a:t>tracing</a:t>
            </a:r>
            <a:r>
              <a:rPr lang="en-US" sz="1700">
                <a:solidFill>
                  <a:schemeClr val="dk1"/>
                </a:solidFill>
              </a:rPr>
              <a:t> is like a detailed “black box recorder” for AI agents.</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US" sz="1700">
                <a:solidFill>
                  <a:schemeClr val="dk1"/>
                </a:solidFill>
              </a:rPr>
              <a:t>It tracks every step an agent takes  from receiving a user’s question, to calling tools, to generating the final answer.</a:t>
            </a:r>
            <a:endParaRPr sz="2000"/>
          </a:p>
        </p:txBody>
      </p:sp>
      <p:sp>
        <p:nvSpPr>
          <p:cNvPr id="334" name="Google Shape;334;g36445b3fb1e_2_0"/>
          <p:cNvSpPr txBox="1"/>
          <p:nvPr/>
        </p:nvSpPr>
        <p:spPr>
          <a:xfrm>
            <a:off x="712200" y="3510775"/>
            <a:ext cx="3933000" cy="285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600">
                <a:solidFill>
                  <a:schemeClr val="dk1"/>
                </a:solidFill>
              </a:rPr>
              <a:t>Key Features: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Records every important event in an AI agent’s lifecycle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Captures user queries, LLM responses, tool calls, and errors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Works across different environments - from local testing to production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Think of it as a “play-by-play replay” of your AI’s decision-making</a:t>
            </a:r>
            <a:endParaRPr sz="1600">
              <a:solidFill>
                <a:schemeClr val="dk1"/>
              </a:solidFill>
            </a:endParaRPr>
          </a:p>
        </p:txBody>
      </p:sp>
      <p:pic>
        <p:nvPicPr>
          <p:cNvPr id="335" name="Google Shape;335;g36445b3fb1e_2_0"/>
          <p:cNvPicPr preferRelativeResize="0"/>
          <p:nvPr/>
        </p:nvPicPr>
        <p:blipFill>
          <a:blip r:embed="rId4">
            <a:alphaModFix/>
          </a:blip>
          <a:stretch>
            <a:fillRect/>
          </a:stretch>
        </p:blipFill>
        <p:spPr>
          <a:xfrm>
            <a:off x="7557150" y="228600"/>
            <a:ext cx="1358250" cy="1358250"/>
          </a:xfrm>
          <a:prstGeom prst="rect">
            <a:avLst/>
          </a:prstGeom>
          <a:noFill/>
          <a:ln>
            <a:noFill/>
          </a:ln>
        </p:spPr>
      </p:pic>
      <p:sp>
        <p:nvSpPr>
          <p:cNvPr id="336" name="Google Shape;336;g36445b3fb1e_2_0"/>
          <p:cNvSpPr txBox="1"/>
          <p:nvPr/>
        </p:nvSpPr>
        <p:spPr>
          <a:xfrm>
            <a:off x="5772500" y="1801275"/>
            <a:ext cx="2766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00">
                <a:solidFill>
                  <a:schemeClr val="dk1"/>
                </a:solidFill>
                <a:latin typeface="Calibri"/>
                <a:ea typeface="Calibri"/>
                <a:cs typeface="Calibri"/>
                <a:sym typeface="Calibri"/>
              </a:rPr>
              <a:t>Tracing That Turns AI’s Black Box Into a </a:t>
            </a:r>
            <a:r>
              <a:rPr lang="en-US" sz="3500">
                <a:solidFill>
                  <a:srgbClr val="4F81BD"/>
                </a:solidFill>
                <a:latin typeface="Calibri"/>
                <a:ea typeface="Calibri"/>
                <a:cs typeface="Calibri"/>
                <a:sym typeface="Calibri"/>
              </a:rPr>
              <a:t>Glass </a:t>
            </a:r>
            <a:r>
              <a:rPr lang="en-US" sz="3500">
                <a:solidFill>
                  <a:schemeClr val="dk1"/>
                </a:solidFill>
                <a:latin typeface="Calibri"/>
                <a:ea typeface="Calibri"/>
                <a:cs typeface="Calibri"/>
                <a:sym typeface="Calibri"/>
              </a:rPr>
              <a:t>Box</a:t>
            </a:r>
            <a:endParaRPr sz="33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35"/>
          <p:cNvSpPr txBox="1"/>
          <p:nvPr>
            <p:ph type="title"/>
          </p:nvPr>
        </p:nvSpPr>
        <p:spPr>
          <a:xfrm>
            <a:off x="1089150" y="538600"/>
            <a:ext cx="6965700" cy="571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2660">
                <a:solidFill>
                  <a:srgbClr val="1155CC"/>
                </a:solidFill>
                <a:latin typeface="Lora"/>
                <a:ea typeface="Lora"/>
                <a:cs typeface="Lora"/>
                <a:sym typeface="Lora"/>
              </a:rPr>
              <a:t>Tracing &amp; Observability in LLM4S</a:t>
            </a:r>
            <a:endParaRPr b="1" sz="2660">
              <a:solidFill>
                <a:srgbClr val="1155CC"/>
              </a:solidFill>
              <a:latin typeface="Lora"/>
              <a:ea typeface="Lora"/>
              <a:cs typeface="Lora"/>
              <a:sym typeface="Lora"/>
            </a:endParaRPr>
          </a:p>
        </p:txBody>
      </p:sp>
      <p:sp>
        <p:nvSpPr>
          <p:cNvPr id="343" name="Google Shape;343;p35"/>
          <p:cNvSpPr txBox="1"/>
          <p:nvPr/>
        </p:nvSpPr>
        <p:spPr>
          <a:xfrm>
            <a:off x="393150" y="1422413"/>
            <a:ext cx="835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Tracing systems transform raw LLM executions into structured, visual, and analyzable traces  enabling teams to understand, debug, and optimize AI workflows.</a:t>
            </a:r>
            <a:endParaRPr sz="1500"/>
          </a:p>
        </p:txBody>
      </p:sp>
      <p:sp>
        <p:nvSpPr>
          <p:cNvPr id="344" name="Google Shape;344;p35"/>
          <p:cNvSpPr txBox="1"/>
          <p:nvPr/>
        </p:nvSpPr>
        <p:spPr>
          <a:xfrm>
            <a:off x="217750" y="2540000"/>
            <a:ext cx="2894400" cy="310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600">
                <a:solidFill>
                  <a:schemeClr val="dk1"/>
                </a:solidFill>
              </a:rPr>
              <a:t>LangfuseTracing → Rich Visual Analytics</a:t>
            </a:r>
            <a:endParaRPr b="1" sz="16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When to use:</a:t>
            </a:r>
            <a:r>
              <a:rPr lang="en-US">
                <a:solidFill>
                  <a:schemeClr val="dk1"/>
                </a:solidFill>
              </a:rPr>
              <a:t> Performance tuning, multi-step debugging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Interactive timelines of prompt → response → tool calls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Metrics for latency, token usage, and cost per run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Perfect for deep dives in production scenarios</a:t>
            </a:r>
            <a:endParaRPr>
              <a:solidFill>
                <a:schemeClr val="dk1"/>
              </a:solidFill>
            </a:endParaRPr>
          </a:p>
        </p:txBody>
      </p:sp>
      <p:sp>
        <p:nvSpPr>
          <p:cNvPr id="345" name="Google Shape;345;p35"/>
          <p:cNvSpPr txBox="1"/>
          <p:nvPr/>
        </p:nvSpPr>
        <p:spPr>
          <a:xfrm>
            <a:off x="3179650" y="2540000"/>
            <a:ext cx="2802600" cy="285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600">
                <a:solidFill>
                  <a:schemeClr val="dk1"/>
                </a:solidFill>
              </a:rPr>
              <a:t>Console Tracing</a:t>
            </a:r>
            <a:r>
              <a:rPr b="1" lang="en-US" sz="1600">
                <a:solidFill>
                  <a:schemeClr val="dk1"/>
                </a:solidFill>
              </a:rPr>
              <a:t> → Lightweight &amp; Instant</a:t>
            </a:r>
            <a:endParaRPr b="1" sz="16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When to use:</a:t>
            </a:r>
            <a:r>
              <a:rPr lang="en-US">
                <a:solidFill>
                  <a:schemeClr val="dk1"/>
                </a:solidFill>
              </a:rPr>
              <a:t> Local dev, quick iterations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Prints structured trace logs directly to the terminal</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Zero setup, minimal overhead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Ideal for debugging logic flow without external tools</a:t>
            </a:r>
            <a:endParaRPr>
              <a:solidFill>
                <a:schemeClr val="dk1"/>
              </a:solidFill>
            </a:endParaRPr>
          </a:p>
        </p:txBody>
      </p:sp>
      <p:sp>
        <p:nvSpPr>
          <p:cNvPr id="346" name="Google Shape;346;p35"/>
          <p:cNvSpPr txBox="1"/>
          <p:nvPr/>
        </p:nvSpPr>
        <p:spPr>
          <a:xfrm>
            <a:off x="5959750" y="2540000"/>
            <a:ext cx="3031800" cy="310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600">
                <a:solidFill>
                  <a:schemeClr val="dk1"/>
                </a:solidFill>
              </a:rPr>
              <a:t>NoOp Tracing</a:t>
            </a:r>
            <a:r>
              <a:rPr b="1" lang="en-US" sz="1600">
                <a:solidFill>
                  <a:schemeClr val="dk1"/>
                </a:solidFill>
              </a:rPr>
              <a:t> →</a:t>
            </a:r>
            <a:r>
              <a:rPr b="1" lang="en-US" sz="1600">
                <a:solidFill>
                  <a:schemeClr val="dk1"/>
                </a:solidFill>
              </a:rPr>
              <a:t> </a:t>
            </a:r>
            <a:r>
              <a:rPr b="1" lang="en-US" sz="1600">
                <a:solidFill>
                  <a:schemeClr val="dk1"/>
                </a:solidFill>
              </a:rPr>
              <a:t>Tracing Disabled</a:t>
            </a:r>
            <a:endParaRPr b="1" sz="16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When to use:</a:t>
            </a:r>
            <a:r>
              <a:rPr lang="en-US">
                <a:solidFill>
                  <a:schemeClr val="dk1"/>
                </a:solidFill>
              </a:rPr>
              <a:t> Max performance, production cost savings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No tracing data collected or stored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Minimal CPU/memory impact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Useful for testing performance without observability overhead</a:t>
            </a:r>
            <a:endParaRPr b="1" sz="1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pic>
        <p:nvPicPr>
          <p:cNvPr descr="Tracing Overview" id="352" name="Google Shape;352;g36445b3fb1e_0_5"/>
          <p:cNvPicPr preferRelativeResize="0"/>
          <p:nvPr/>
        </p:nvPicPr>
        <p:blipFill rotWithShape="1">
          <a:blip r:embed="rId4">
            <a:alphaModFix/>
          </a:blip>
          <a:srcRect b="0" l="0" r="0" t="0"/>
          <a:stretch/>
        </p:blipFill>
        <p:spPr>
          <a:xfrm>
            <a:off x="362575" y="1543622"/>
            <a:ext cx="5316998" cy="3250201"/>
          </a:xfrm>
          <a:prstGeom prst="rect">
            <a:avLst/>
          </a:prstGeom>
          <a:noFill/>
          <a:ln cap="flat" cmpd="sng" w="9525">
            <a:solidFill>
              <a:srgbClr val="000000"/>
            </a:solidFill>
            <a:prstDash val="solid"/>
            <a:round/>
            <a:headEnd len="sm" w="sm" type="none"/>
            <a:tailEnd len="sm" w="sm" type="none"/>
          </a:ln>
        </p:spPr>
      </p:pic>
      <p:sp>
        <p:nvSpPr>
          <p:cNvPr id="353" name="Google Shape;353;g36445b3fb1e_0_5"/>
          <p:cNvSpPr txBox="1"/>
          <p:nvPr>
            <p:ph type="title"/>
          </p:nvPr>
        </p:nvSpPr>
        <p:spPr>
          <a:xfrm>
            <a:off x="1185000" y="293250"/>
            <a:ext cx="6774000" cy="571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2660">
                <a:solidFill>
                  <a:srgbClr val="1155CC"/>
                </a:solidFill>
                <a:latin typeface="Lora"/>
                <a:ea typeface="Lora"/>
                <a:cs typeface="Lora"/>
                <a:sym typeface="Lora"/>
              </a:rPr>
              <a:t>Tracing in Action – Langfuse for LLM4S</a:t>
            </a:r>
            <a:endParaRPr b="1" sz="2660">
              <a:solidFill>
                <a:srgbClr val="1155CC"/>
              </a:solidFill>
              <a:latin typeface="Lora"/>
              <a:ea typeface="Lora"/>
              <a:cs typeface="Lora"/>
              <a:sym typeface="Lora"/>
            </a:endParaRPr>
          </a:p>
        </p:txBody>
      </p:sp>
      <p:sp>
        <p:nvSpPr>
          <p:cNvPr id="354" name="Google Shape;354;g36445b3fb1e_0_5"/>
          <p:cNvSpPr txBox="1"/>
          <p:nvPr/>
        </p:nvSpPr>
        <p:spPr>
          <a:xfrm>
            <a:off x="481500" y="6137600"/>
            <a:ext cx="83577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500">
                <a:solidFill>
                  <a:schemeClr val="dk1"/>
                </a:solidFill>
              </a:rPr>
              <a:t>Tracing transforms AI from a black box into a glass box, revealing every step with clarity.</a:t>
            </a:r>
            <a:endParaRPr b="1" sz="1800"/>
          </a:p>
        </p:txBody>
      </p:sp>
      <p:sp>
        <p:nvSpPr>
          <p:cNvPr id="355" name="Google Shape;355;g36445b3fb1e_0_5"/>
          <p:cNvSpPr txBox="1"/>
          <p:nvPr/>
        </p:nvSpPr>
        <p:spPr>
          <a:xfrm>
            <a:off x="1005100" y="4876650"/>
            <a:ext cx="4232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US" sz="1500">
                <a:solidFill>
                  <a:schemeClr val="dk1"/>
                </a:solidFill>
              </a:rPr>
              <a:t>Step-by-Step Trace Visualization in Langfuse</a:t>
            </a:r>
            <a:endParaRPr i="1" sz="1800"/>
          </a:p>
        </p:txBody>
      </p:sp>
      <p:pic>
        <p:nvPicPr>
          <p:cNvPr id="356" name="Google Shape;356;g36445b3fb1e_0_5"/>
          <p:cNvPicPr preferRelativeResize="0"/>
          <p:nvPr/>
        </p:nvPicPr>
        <p:blipFill>
          <a:blip r:embed="rId5">
            <a:alphaModFix/>
          </a:blip>
          <a:stretch>
            <a:fillRect/>
          </a:stretch>
        </p:blipFill>
        <p:spPr>
          <a:xfrm>
            <a:off x="6035375" y="1157726"/>
            <a:ext cx="2803824" cy="4410439"/>
          </a:xfrm>
          <a:prstGeom prst="rect">
            <a:avLst/>
          </a:prstGeom>
          <a:noFill/>
          <a:ln>
            <a:noFill/>
          </a:ln>
        </p:spPr>
      </p:pic>
      <p:sp>
        <p:nvSpPr>
          <p:cNvPr id="357" name="Google Shape;357;g36445b3fb1e_0_5"/>
          <p:cNvSpPr txBox="1"/>
          <p:nvPr/>
        </p:nvSpPr>
        <p:spPr>
          <a:xfrm>
            <a:off x="6158838" y="5607038"/>
            <a:ext cx="2556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US" sz="1500">
                <a:solidFill>
                  <a:schemeClr val="dk1"/>
                </a:solidFill>
              </a:rPr>
              <a:t>Flowchart of LLM4S Tracing</a:t>
            </a:r>
            <a:endParaRPr i="1"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1"/>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Pure Black Background Images - Free Download on Freepik" id="167" name="Google Shape;167;p1"/>
          <p:cNvPicPr preferRelativeResize="0"/>
          <p:nvPr/>
        </p:nvPicPr>
        <p:blipFill rotWithShape="1">
          <a:blip r:embed="rId3">
            <a:alphaModFix/>
          </a:blip>
          <a:srcRect b="0" l="0" r="0" t="44199"/>
          <a:stretch/>
        </p:blipFill>
        <p:spPr>
          <a:xfrm>
            <a:off x="50" y="1633050"/>
            <a:ext cx="9143950" cy="5102401"/>
          </a:xfrm>
          <a:prstGeom prst="rect">
            <a:avLst/>
          </a:prstGeom>
          <a:noFill/>
          <a:ln>
            <a:noFill/>
          </a:ln>
        </p:spPr>
      </p:pic>
      <p:sp>
        <p:nvSpPr>
          <p:cNvPr id="168" name="Google Shape;168;p1"/>
          <p:cNvSpPr txBox="1"/>
          <p:nvPr>
            <p:ph type="title"/>
          </p:nvPr>
        </p:nvSpPr>
        <p:spPr>
          <a:xfrm>
            <a:off x="644000" y="4977253"/>
            <a:ext cx="3293400" cy="1173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b="1" lang="en-US" sz="3500">
                <a:solidFill>
                  <a:schemeClr val="lt1"/>
                </a:solidFill>
                <a:latin typeface="Calibri"/>
                <a:ea typeface="Calibri"/>
                <a:cs typeface="Calibri"/>
                <a:sym typeface="Calibri"/>
              </a:rPr>
              <a:t>Let's Play Szork!</a:t>
            </a:r>
            <a:endParaRPr sz="3500">
              <a:solidFill>
                <a:schemeClr val="lt1"/>
              </a:solidFill>
            </a:endParaRPr>
          </a:p>
          <a:p>
            <a:pPr indent="0" lvl="0" marL="0" rtl="0" algn="ctr">
              <a:lnSpc>
                <a:spcPct val="100000"/>
              </a:lnSpc>
              <a:spcBef>
                <a:spcPts val="0"/>
              </a:spcBef>
              <a:spcAft>
                <a:spcPts val="0"/>
              </a:spcAft>
              <a:buClr>
                <a:schemeClr val="dk1"/>
              </a:buClr>
              <a:buSzPts val="1800"/>
              <a:buNone/>
            </a:pPr>
            <a:r>
              <a:t/>
            </a:r>
            <a:endParaRPr sz="3500">
              <a:solidFill>
                <a:schemeClr val="lt1"/>
              </a:solidFill>
            </a:endParaRPr>
          </a:p>
        </p:txBody>
      </p:sp>
      <p:pic>
        <p:nvPicPr>
          <p:cNvPr id="169" name="Google Shape;169;p1" title="Welcome_to_Szork.png"/>
          <p:cNvPicPr preferRelativeResize="0"/>
          <p:nvPr/>
        </p:nvPicPr>
        <p:blipFill rotWithShape="1">
          <a:blip r:embed="rId4">
            <a:alphaModFix/>
          </a:blip>
          <a:srcRect b="34467" l="0" r="0" t="0"/>
          <a:stretch/>
        </p:blipFill>
        <p:spPr>
          <a:xfrm>
            <a:off x="20" y="-2"/>
            <a:ext cx="9143980" cy="4286161"/>
          </a:xfrm>
          <a:custGeom>
            <a:rect b="b" l="l" r="r" t="t"/>
            <a:pathLst>
              <a:path extrusionOk="0" h="3984912" w="12192000">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ln>
            <a:noFill/>
          </a:ln>
        </p:spPr>
      </p:pic>
      <p:grpSp>
        <p:nvGrpSpPr>
          <p:cNvPr id="170" name="Google Shape;170;p1"/>
          <p:cNvGrpSpPr/>
          <p:nvPr/>
        </p:nvGrpSpPr>
        <p:grpSpPr>
          <a:xfrm>
            <a:off x="13" y="3774317"/>
            <a:ext cx="9144000" cy="757168"/>
            <a:chOff x="0" y="2959818"/>
            <a:chExt cx="12192000" cy="757168"/>
          </a:xfrm>
        </p:grpSpPr>
        <p:sp>
          <p:nvSpPr>
            <p:cNvPr id="171" name="Google Shape;171;p1"/>
            <p:cNvSpPr/>
            <p:nvPr/>
          </p:nvSpPr>
          <p:spPr>
            <a:xfrm>
              <a:off x="0" y="2959818"/>
              <a:ext cx="12192000" cy="757168"/>
            </a:xfrm>
            <a:custGeom>
              <a:rect b="b" l="l" r="r" t="t"/>
              <a:pathLst>
                <a:path extrusionOk="0" h="757168" w="1219200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rotWithShape="0" algn="t" dir="5400000" dist="152400">
                <a:srgbClr val="000000">
                  <a:alpha val="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 name="Google Shape;172;p1"/>
            <p:cNvSpPr/>
            <p:nvPr/>
          </p:nvSpPr>
          <p:spPr>
            <a:xfrm>
              <a:off x="0" y="2959818"/>
              <a:ext cx="12192000" cy="757168"/>
            </a:xfrm>
            <a:custGeom>
              <a:rect b="b" l="l" r="r" t="t"/>
              <a:pathLst>
                <a:path extrusionOk="0" h="757168" w="1219200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5">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3" name="Google Shape;173;p1"/>
          <p:cNvSpPr txBox="1"/>
          <p:nvPr>
            <p:ph idx="1" type="body"/>
          </p:nvPr>
        </p:nvSpPr>
        <p:spPr>
          <a:xfrm>
            <a:off x="4248150" y="4977203"/>
            <a:ext cx="4269600" cy="1173600"/>
          </a:xfrm>
          <a:prstGeom prst="rect">
            <a:avLst/>
          </a:prstGeom>
          <a:noFill/>
          <a:ln>
            <a:noFill/>
          </a:ln>
        </p:spPr>
        <p:txBody>
          <a:bodyPr anchorCtr="0" anchor="t" bIns="45700" lIns="91425" spcFirstLastPara="1" rIns="91425" wrap="square" tIns="45700">
            <a:normAutofit fontScale="25000"/>
          </a:bodyPr>
          <a:lstStyle/>
          <a:p>
            <a:pPr indent="0" lvl="0" marL="0" rtl="0" algn="l">
              <a:lnSpc>
                <a:spcPct val="100000"/>
              </a:lnSpc>
              <a:spcBef>
                <a:spcPts val="360"/>
              </a:spcBef>
              <a:spcAft>
                <a:spcPts val="0"/>
              </a:spcAft>
              <a:buNone/>
            </a:pPr>
            <a:r>
              <a:rPr lang="en-US" sz="11613">
                <a:solidFill>
                  <a:schemeClr val="lt1"/>
                </a:solidFill>
                <a:latin typeface="Courier New"/>
                <a:ea typeface="Courier New"/>
                <a:cs typeface="Courier New"/>
                <a:sym typeface="Courier New"/>
              </a:rPr>
              <a:t>100% Scala-Powered AI Adventure</a:t>
            </a:r>
            <a:endParaRPr sz="11613">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SzPct val="85714"/>
              <a:buNone/>
            </a:pPr>
            <a:r>
              <a:t/>
            </a:r>
            <a:endParaRPr b="0" i="0" sz="21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g36445b3fb1e_0_27"/>
          <p:cNvSpPr/>
          <p:nvPr/>
        </p:nvSpPr>
        <p:spPr>
          <a:xfrm flipH="1">
            <a:off x="0" y="0"/>
            <a:ext cx="9144000" cy="1575900"/>
          </a:xfrm>
          <a:prstGeom prst="rect">
            <a:avLst/>
          </a:prstGeom>
          <a:gradFill>
            <a:gsLst>
              <a:gs pos="0">
                <a:srgbClr val="000000">
                  <a:alpha val="94509"/>
                </a:srgbClr>
              </a:gs>
              <a:gs pos="100000">
                <a:srgbClr val="366092"/>
              </a:gs>
            </a:gsLst>
            <a:lin ang="84001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 name="Google Shape;363;g36445b3fb1e_0_27"/>
          <p:cNvSpPr/>
          <p:nvPr/>
        </p:nvSpPr>
        <p:spPr>
          <a:xfrm flipH="1" rot="10800000">
            <a:off x="6096642" y="-88"/>
            <a:ext cx="3047400" cy="1576500"/>
          </a:xfrm>
          <a:prstGeom prst="rect">
            <a:avLst/>
          </a:prstGeom>
          <a:gradFill>
            <a:gsLst>
              <a:gs pos="0">
                <a:srgbClr val="244061">
                  <a:alpha val="66666"/>
                </a:srgbClr>
              </a:gs>
              <a:gs pos="19000">
                <a:srgbClr val="244061">
                  <a:alpha val="66666"/>
                </a:srgbClr>
              </a:gs>
              <a:gs pos="100000">
                <a:srgbClr val="4F81BD">
                  <a:alpha val="77647"/>
                </a:srgbClr>
              </a:gs>
            </a:gsLst>
            <a:lin ang="1920016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4" name="Google Shape;364;g36445b3fb1e_0_27"/>
          <p:cNvSpPr/>
          <p:nvPr/>
        </p:nvSpPr>
        <p:spPr>
          <a:xfrm rot="5400000">
            <a:off x="3783751" y="-3783750"/>
            <a:ext cx="1576500" cy="9144000"/>
          </a:xfrm>
          <a:prstGeom prst="rect">
            <a:avLst/>
          </a:prstGeom>
          <a:gradFill>
            <a:gsLst>
              <a:gs pos="0">
                <a:srgbClr val="4F81BD">
                  <a:alpha val="0"/>
                </a:srgbClr>
              </a:gs>
              <a:gs pos="23000">
                <a:srgbClr val="4F81BD">
                  <a:alpha val="0"/>
                </a:srgbClr>
              </a:gs>
              <a:gs pos="99000">
                <a:srgbClr val="000000">
                  <a:alpha val="72549"/>
                </a:srgbClr>
              </a:gs>
              <a:gs pos="100000">
                <a:srgbClr val="000000">
                  <a:alpha val="72549"/>
                </a:srgbClr>
              </a:gs>
            </a:gsLst>
            <a:lin ang="203999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g36445b3fb1e_0_27"/>
          <p:cNvSpPr txBox="1"/>
          <p:nvPr>
            <p:ph type="title"/>
          </p:nvPr>
        </p:nvSpPr>
        <p:spPr>
          <a:xfrm>
            <a:off x="1028697" y="348865"/>
            <a:ext cx="7533000" cy="877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3500"/>
              <a:buFont typeface="Calibri"/>
              <a:buNone/>
            </a:pPr>
            <a:r>
              <a:rPr lang="en-US" sz="3500">
                <a:solidFill>
                  <a:srgbClr val="FFFFFF"/>
                </a:solidFill>
              </a:rPr>
              <a:t>                            </a:t>
            </a:r>
            <a:r>
              <a:rPr lang="en-US" sz="3500">
                <a:solidFill>
                  <a:srgbClr val="FFFFFF"/>
                </a:solidFill>
              </a:rPr>
              <a:t>Agents</a:t>
            </a:r>
            <a:endParaRPr/>
          </a:p>
        </p:txBody>
      </p:sp>
      <p:pic>
        <p:nvPicPr>
          <p:cNvPr id="366" name="Google Shape;366;g36445b3fb1e_0_27"/>
          <p:cNvPicPr preferRelativeResize="0"/>
          <p:nvPr/>
        </p:nvPicPr>
        <p:blipFill rotWithShape="1">
          <a:blip r:embed="rId4">
            <a:alphaModFix/>
          </a:blip>
          <a:srcRect b="0" l="0" r="0" t="0"/>
          <a:stretch/>
        </p:blipFill>
        <p:spPr>
          <a:xfrm>
            <a:off x="0" y="2351669"/>
            <a:ext cx="9144003" cy="3808513"/>
          </a:xfrm>
          <a:prstGeom prst="rect">
            <a:avLst/>
          </a:prstGeom>
          <a:solidFill>
            <a:schemeClr val="lt1"/>
          </a:solidFill>
          <a:ln>
            <a:noFill/>
          </a:ln>
        </p:spPr>
      </p:pic>
      <p:sp>
        <p:nvSpPr>
          <p:cNvPr id="367" name="Google Shape;367;g36445b3fb1e_0_27"/>
          <p:cNvSpPr txBox="1"/>
          <p:nvPr/>
        </p:nvSpPr>
        <p:spPr>
          <a:xfrm>
            <a:off x="4683975" y="2351675"/>
            <a:ext cx="2238300" cy="87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write code</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run tests</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run shell commands</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 </a:t>
            </a:r>
            <a:endParaRPr b="0" i="0" sz="1500" u="none" cap="none" strike="noStrike">
              <a:solidFill>
                <a:schemeClr val="dk1"/>
              </a:solidFill>
              <a:latin typeface="Calibri"/>
              <a:ea typeface="Calibri"/>
              <a:cs typeface="Calibri"/>
              <a:sym typeface="Calibri"/>
            </a:endParaRPr>
          </a:p>
        </p:txBody>
      </p:sp>
      <p:sp>
        <p:nvSpPr>
          <p:cNvPr id="368" name="Google Shape;368;g36445b3fb1e_0_27"/>
          <p:cNvSpPr txBox="1"/>
          <p:nvPr/>
        </p:nvSpPr>
        <p:spPr>
          <a:xfrm>
            <a:off x="4683975" y="4921025"/>
            <a:ext cx="1865400" cy="6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Observe results</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 </a:t>
            </a:r>
            <a:endParaRPr b="0" i="0" sz="1500" u="none" cap="none" strike="noStrike">
              <a:solidFill>
                <a:schemeClr val="dk1"/>
              </a:solidFill>
              <a:latin typeface="Calibri"/>
              <a:ea typeface="Calibri"/>
              <a:cs typeface="Calibri"/>
              <a:sym typeface="Calibri"/>
            </a:endParaRPr>
          </a:p>
        </p:txBody>
      </p:sp>
      <p:sp>
        <p:nvSpPr>
          <p:cNvPr id="369" name="Google Shape;369;g36445b3fb1e_0_27"/>
          <p:cNvSpPr txBox="1"/>
          <p:nvPr/>
        </p:nvSpPr>
        <p:spPr>
          <a:xfrm>
            <a:off x="6335875" y="3229475"/>
            <a:ext cx="2568900" cy="12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Code execution environment</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(container) </a:t>
            </a:r>
            <a:endParaRPr b="0" i="0" sz="1500" u="none" cap="none" strike="noStrike">
              <a:solidFill>
                <a:schemeClr val="dk1"/>
              </a:solidFill>
              <a:latin typeface="Calibri"/>
              <a:ea typeface="Calibri"/>
              <a:cs typeface="Calibri"/>
              <a:sym typeface="Calibri"/>
            </a:endParaRPr>
          </a:p>
        </p:txBody>
      </p:sp>
      <p:sp>
        <p:nvSpPr>
          <p:cNvPr id="370" name="Google Shape;370;g36445b3fb1e_0_27"/>
          <p:cNvSpPr txBox="1"/>
          <p:nvPr/>
        </p:nvSpPr>
        <p:spPr>
          <a:xfrm>
            <a:off x="3004150" y="4520175"/>
            <a:ext cx="2568900" cy="125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Specification </a:t>
            </a:r>
            <a:endParaRPr b="0" i="0" sz="15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Met</a:t>
            </a:r>
            <a:endParaRPr b="0" i="0" sz="1500" u="none" cap="none" strike="noStrike">
              <a:solidFill>
                <a:schemeClr val="dk1"/>
              </a:solidFill>
              <a:latin typeface="Calibri"/>
              <a:ea typeface="Calibri"/>
              <a:cs typeface="Calibri"/>
              <a:sym typeface="Calibri"/>
            </a:endParaRPr>
          </a:p>
        </p:txBody>
      </p:sp>
      <p:sp>
        <p:nvSpPr>
          <p:cNvPr id="371" name="Google Shape;371;g36445b3fb1e_0_27"/>
          <p:cNvSpPr txBox="1"/>
          <p:nvPr/>
        </p:nvSpPr>
        <p:spPr>
          <a:xfrm>
            <a:off x="2395800" y="3388392"/>
            <a:ext cx="1099200" cy="4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Code Spec</a:t>
            </a:r>
            <a:endParaRPr b="0" i="0" sz="1500" u="none" cap="none" strike="noStrike">
              <a:solidFill>
                <a:schemeClr val="dk1"/>
              </a:solidFill>
              <a:latin typeface="Calibri"/>
              <a:ea typeface="Calibri"/>
              <a:cs typeface="Calibri"/>
              <a:sym typeface="Calibri"/>
            </a:endParaRPr>
          </a:p>
        </p:txBody>
      </p:sp>
      <p:sp>
        <p:nvSpPr>
          <p:cNvPr id="372" name="Google Shape;372;g36445b3fb1e_0_27"/>
          <p:cNvSpPr txBox="1"/>
          <p:nvPr/>
        </p:nvSpPr>
        <p:spPr>
          <a:xfrm>
            <a:off x="3684025" y="3560292"/>
            <a:ext cx="1099200" cy="4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Agent</a:t>
            </a:r>
            <a:endParaRPr b="0" i="0" sz="1500" u="none" cap="none" strike="noStrike">
              <a:solidFill>
                <a:schemeClr val="dk1"/>
              </a:solidFill>
              <a:latin typeface="Calibri"/>
              <a:ea typeface="Calibri"/>
              <a:cs typeface="Calibri"/>
              <a:sym typeface="Calibri"/>
            </a:endParaRPr>
          </a:p>
        </p:txBody>
      </p:sp>
      <p:sp>
        <p:nvSpPr>
          <p:cNvPr id="373" name="Google Shape;373;g36445b3fb1e_0_27"/>
          <p:cNvSpPr txBox="1"/>
          <p:nvPr/>
        </p:nvSpPr>
        <p:spPr>
          <a:xfrm>
            <a:off x="5573050" y="5503000"/>
            <a:ext cx="2238300" cy="87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7" name="Shape 377"/>
        <p:cNvGrpSpPr/>
        <p:nvPr/>
      </p:nvGrpSpPr>
      <p:grpSpPr>
        <a:xfrm>
          <a:off x="0" y="0"/>
          <a:ext cx="0" cy="0"/>
          <a:chOff x="0" y="0"/>
          <a:chExt cx="0" cy="0"/>
        </a:xfrm>
      </p:grpSpPr>
      <p:sp>
        <p:nvSpPr>
          <p:cNvPr id="378" name="Google Shape;378;g36445b3fb1e_13_5"/>
          <p:cNvSpPr txBox="1"/>
          <p:nvPr>
            <p:ph type="title"/>
          </p:nvPr>
        </p:nvSpPr>
        <p:spPr>
          <a:xfrm>
            <a:off x="400854" y="2950387"/>
            <a:ext cx="2289300" cy="35313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FFFFFF"/>
              </a:buClr>
              <a:buSzPts val="2700"/>
              <a:buFont typeface="Calibri"/>
              <a:buNone/>
            </a:pPr>
            <a:r>
              <a:rPr lang="en-US" sz="2700">
                <a:solidFill>
                  <a:srgbClr val="FFFFFF"/>
                </a:solidFill>
              </a:rPr>
              <a:t>Why Scala for LLM Code generation?</a:t>
            </a:r>
            <a:endParaRPr/>
          </a:p>
        </p:txBody>
      </p:sp>
      <p:grpSp>
        <p:nvGrpSpPr>
          <p:cNvPr id="379" name="Google Shape;379;g36445b3fb1e_13_5"/>
          <p:cNvGrpSpPr/>
          <p:nvPr/>
        </p:nvGrpSpPr>
        <p:grpSpPr>
          <a:xfrm>
            <a:off x="3820479" y="1136267"/>
            <a:ext cx="4696615" cy="4472956"/>
            <a:chOff x="573" y="515875"/>
            <a:chExt cx="4696615" cy="4472956"/>
          </a:xfrm>
        </p:grpSpPr>
        <p:sp>
          <p:nvSpPr>
            <p:cNvPr id="380" name="Google Shape;380;g36445b3fb1e_13_5"/>
            <p:cNvSpPr/>
            <p:nvPr/>
          </p:nvSpPr>
          <p:spPr>
            <a:xfrm>
              <a:off x="573" y="515875"/>
              <a:ext cx="2236500" cy="1341900"/>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36445b3fb1e_13_5"/>
            <p:cNvSpPr txBox="1"/>
            <p:nvPr/>
          </p:nvSpPr>
          <p:spPr>
            <a:xfrm>
              <a:off x="573" y="515875"/>
              <a:ext cx="2236500" cy="13419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US" sz="2100">
                  <a:solidFill>
                    <a:schemeClr val="lt1"/>
                  </a:solidFill>
                  <a:latin typeface="Calibri"/>
                  <a:ea typeface="Calibri"/>
                  <a:cs typeface="Calibri"/>
                  <a:sym typeface="Calibri"/>
                </a:rPr>
                <a:t>Helps validate code</a:t>
              </a:r>
              <a:endParaRPr b="0" i="0" sz="1400" u="none" cap="none" strike="noStrike">
                <a:solidFill>
                  <a:srgbClr val="000000"/>
                </a:solidFill>
                <a:latin typeface="Arial"/>
                <a:ea typeface="Arial"/>
                <a:cs typeface="Arial"/>
                <a:sym typeface="Arial"/>
              </a:endParaRPr>
            </a:p>
          </p:txBody>
        </p:sp>
        <p:sp>
          <p:nvSpPr>
            <p:cNvPr id="382" name="Google Shape;382;g36445b3fb1e_13_5"/>
            <p:cNvSpPr/>
            <p:nvPr/>
          </p:nvSpPr>
          <p:spPr>
            <a:xfrm>
              <a:off x="2460688" y="515875"/>
              <a:ext cx="2236500" cy="1341900"/>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36445b3fb1e_13_5"/>
            <p:cNvSpPr txBox="1"/>
            <p:nvPr/>
          </p:nvSpPr>
          <p:spPr>
            <a:xfrm>
              <a:off x="2460688" y="515875"/>
              <a:ext cx="2236500" cy="13419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Helps LLM understand valid parameters</a:t>
              </a:r>
              <a:endParaRPr b="0" i="0" sz="1400" u="none" cap="none" strike="noStrike">
                <a:solidFill>
                  <a:srgbClr val="000000"/>
                </a:solidFill>
                <a:latin typeface="Arial"/>
                <a:ea typeface="Arial"/>
                <a:cs typeface="Arial"/>
                <a:sym typeface="Arial"/>
              </a:endParaRPr>
            </a:p>
          </p:txBody>
        </p:sp>
        <p:sp>
          <p:nvSpPr>
            <p:cNvPr id="384" name="Google Shape;384;g36445b3fb1e_13_5"/>
            <p:cNvSpPr/>
            <p:nvPr/>
          </p:nvSpPr>
          <p:spPr>
            <a:xfrm>
              <a:off x="573" y="2081403"/>
              <a:ext cx="2236500" cy="1341900"/>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36445b3fb1e_13_5"/>
            <p:cNvSpPr txBox="1"/>
            <p:nvPr/>
          </p:nvSpPr>
          <p:spPr>
            <a:xfrm>
              <a:off x="573" y="2081403"/>
              <a:ext cx="2236500" cy="13419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US" sz="2100">
                  <a:solidFill>
                    <a:schemeClr val="lt1"/>
                  </a:solidFill>
                  <a:latin typeface="Calibri"/>
                  <a:ea typeface="Calibri"/>
                  <a:cs typeface="Calibri"/>
                  <a:sym typeface="Calibri"/>
                </a:rPr>
                <a:t>Provides good errors</a:t>
              </a:r>
              <a:endParaRPr b="0" i="0" sz="1400" u="none" cap="none" strike="noStrike">
                <a:solidFill>
                  <a:srgbClr val="000000"/>
                </a:solidFill>
                <a:latin typeface="Arial"/>
                <a:ea typeface="Arial"/>
                <a:cs typeface="Arial"/>
                <a:sym typeface="Arial"/>
              </a:endParaRPr>
            </a:p>
          </p:txBody>
        </p:sp>
        <p:sp>
          <p:nvSpPr>
            <p:cNvPr id="386" name="Google Shape;386;g36445b3fb1e_13_5"/>
            <p:cNvSpPr/>
            <p:nvPr/>
          </p:nvSpPr>
          <p:spPr>
            <a:xfrm>
              <a:off x="2460688" y="2081403"/>
              <a:ext cx="2236500" cy="1341900"/>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36445b3fb1e_13_5"/>
            <p:cNvSpPr txBox="1"/>
            <p:nvPr/>
          </p:nvSpPr>
          <p:spPr>
            <a:xfrm>
              <a:off x="2460688" y="2081403"/>
              <a:ext cx="2236500" cy="13419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US" sz="2100">
                  <a:solidFill>
                    <a:schemeClr val="lt1"/>
                  </a:solidFill>
                  <a:latin typeface="Calibri"/>
                  <a:ea typeface="Calibri"/>
                  <a:cs typeface="Calibri"/>
                  <a:sym typeface="Calibri"/>
                </a:rPr>
                <a:t>Provides</a:t>
              </a:r>
              <a:endParaRPr sz="2100">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lt1"/>
                </a:buClr>
                <a:buSzPts val="2100"/>
                <a:buFont typeface="Calibri"/>
                <a:buNone/>
              </a:pPr>
              <a:r>
                <a:rPr lang="en-US" sz="2100">
                  <a:solidFill>
                    <a:schemeClr val="lt1"/>
                  </a:solidFill>
                  <a:latin typeface="Calibri"/>
                  <a:ea typeface="Calibri"/>
                  <a:cs typeface="Calibri"/>
                  <a:sym typeface="Calibri"/>
                </a:rPr>
                <a:t>accurate search</a:t>
              </a:r>
              <a:endParaRPr sz="2100">
                <a:solidFill>
                  <a:schemeClr val="lt1"/>
                </a:solidFill>
                <a:latin typeface="Calibri"/>
                <a:ea typeface="Calibri"/>
                <a:cs typeface="Calibri"/>
                <a:sym typeface="Calibri"/>
              </a:endParaRPr>
            </a:p>
          </p:txBody>
        </p:sp>
        <p:sp>
          <p:nvSpPr>
            <p:cNvPr id="388" name="Google Shape;388;g36445b3fb1e_13_5"/>
            <p:cNvSpPr/>
            <p:nvPr/>
          </p:nvSpPr>
          <p:spPr>
            <a:xfrm>
              <a:off x="573" y="3646931"/>
              <a:ext cx="2236500" cy="1341900"/>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36445b3fb1e_13_5"/>
            <p:cNvSpPr txBox="1"/>
            <p:nvPr/>
          </p:nvSpPr>
          <p:spPr>
            <a:xfrm>
              <a:off x="573" y="3646931"/>
              <a:ext cx="2236500" cy="13419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US" sz="2100">
                  <a:solidFill>
                    <a:schemeClr val="lt1"/>
                  </a:solidFill>
                  <a:latin typeface="Calibri"/>
                  <a:ea typeface="Calibri"/>
                  <a:cs typeface="Calibri"/>
                  <a:sym typeface="Calibri"/>
                </a:rPr>
                <a:t>Great ecosystem</a:t>
              </a:r>
              <a:endParaRPr b="0" i="0" sz="1400" u="none" cap="none" strike="noStrike">
                <a:solidFill>
                  <a:srgbClr val="000000"/>
                </a:solidFill>
                <a:latin typeface="Arial"/>
                <a:ea typeface="Arial"/>
                <a:cs typeface="Arial"/>
                <a:sym typeface="Arial"/>
              </a:endParaRPr>
            </a:p>
          </p:txBody>
        </p:sp>
        <p:sp>
          <p:nvSpPr>
            <p:cNvPr id="390" name="Google Shape;390;g36445b3fb1e_13_5"/>
            <p:cNvSpPr/>
            <p:nvPr/>
          </p:nvSpPr>
          <p:spPr>
            <a:xfrm>
              <a:off x="2460688" y="3646931"/>
              <a:ext cx="2236500" cy="1341900"/>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36445b3fb1e_13_5"/>
            <p:cNvSpPr txBox="1"/>
            <p:nvPr/>
          </p:nvSpPr>
          <p:spPr>
            <a:xfrm>
              <a:off x="2460688" y="3646931"/>
              <a:ext cx="2236500" cy="13419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US" sz="2100">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pic>
        <p:nvPicPr>
          <p:cNvPr id="392" name="Google Shape;392;g36445b3fb1e_13_5"/>
          <p:cNvPicPr preferRelativeResize="0"/>
          <p:nvPr/>
        </p:nvPicPr>
        <p:blipFill rotWithShape="1">
          <a:blip r:embed="rId3">
            <a:alphaModFix/>
          </a:blip>
          <a:srcRect b="0" l="0" r="5633" t="0"/>
          <a:stretch/>
        </p:blipFill>
        <p:spPr>
          <a:xfrm>
            <a:off x="223400" y="935375"/>
            <a:ext cx="8629074" cy="4987249"/>
          </a:xfrm>
          <a:prstGeom prst="rect">
            <a:avLst/>
          </a:prstGeom>
          <a:noFill/>
          <a:ln>
            <a:noFill/>
          </a:ln>
        </p:spPr>
      </p:pic>
      <p:pic>
        <p:nvPicPr>
          <p:cNvPr id="393" name="Google Shape;393;g36445b3fb1e_13_5"/>
          <p:cNvPicPr preferRelativeResize="0"/>
          <p:nvPr/>
        </p:nvPicPr>
        <p:blipFill>
          <a:blip r:embed="rId4">
            <a:alphaModFix/>
          </a:blip>
          <a:stretch>
            <a:fillRect/>
          </a:stretch>
        </p:blipFill>
        <p:spPr>
          <a:xfrm>
            <a:off x="6154525" y="4085850"/>
            <a:ext cx="1313425" cy="321950"/>
          </a:xfrm>
          <a:prstGeom prst="rect">
            <a:avLst/>
          </a:prstGeom>
          <a:noFill/>
          <a:ln>
            <a:noFill/>
          </a:ln>
        </p:spPr>
      </p:pic>
      <p:sp>
        <p:nvSpPr>
          <p:cNvPr id="394" name="Google Shape;394;g36445b3fb1e_13_5"/>
          <p:cNvSpPr txBox="1"/>
          <p:nvPr/>
        </p:nvSpPr>
        <p:spPr>
          <a:xfrm>
            <a:off x="6102925" y="3964725"/>
            <a:ext cx="1176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p</a:t>
            </a:r>
            <a:r>
              <a:rPr lang="en-US" sz="1500">
                <a:solidFill>
                  <a:schemeClr val="lt1"/>
                </a:solidFill>
                <a:latin typeface="Calibri"/>
                <a:ea typeface="Calibri"/>
                <a:cs typeface="Calibri"/>
                <a:sym typeface="Calibri"/>
              </a:rPr>
              <a:t>arallelism</a:t>
            </a:r>
            <a:endParaRPr sz="1500">
              <a:solidFill>
                <a:schemeClr val="lt1"/>
              </a:solidFill>
              <a:latin typeface="Calibri"/>
              <a:ea typeface="Calibri"/>
              <a:cs typeface="Calibri"/>
              <a:sym typeface="Calibri"/>
            </a:endParaRPr>
          </a:p>
        </p:txBody>
      </p:sp>
      <p:pic>
        <p:nvPicPr>
          <p:cNvPr id="395" name="Google Shape;395;g36445b3fb1e_13_5"/>
          <p:cNvPicPr preferRelativeResize="0"/>
          <p:nvPr/>
        </p:nvPicPr>
        <p:blipFill>
          <a:blip r:embed="rId4">
            <a:alphaModFix/>
          </a:blip>
          <a:stretch>
            <a:fillRect/>
          </a:stretch>
        </p:blipFill>
        <p:spPr>
          <a:xfrm>
            <a:off x="5430550" y="3040300"/>
            <a:ext cx="1111125" cy="272350"/>
          </a:xfrm>
          <a:prstGeom prst="rect">
            <a:avLst/>
          </a:prstGeom>
          <a:noFill/>
          <a:ln>
            <a:noFill/>
          </a:ln>
        </p:spPr>
      </p:pic>
      <p:pic>
        <p:nvPicPr>
          <p:cNvPr id="396" name="Google Shape;396;g36445b3fb1e_13_5"/>
          <p:cNvPicPr preferRelativeResize="0"/>
          <p:nvPr/>
        </p:nvPicPr>
        <p:blipFill>
          <a:blip r:embed="rId4">
            <a:alphaModFix/>
          </a:blip>
          <a:stretch>
            <a:fillRect/>
          </a:stretch>
        </p:blipFill>
        <p:spPr>
          <a:xfrm>
            <a:off x="6555800" y="2814775"/>
            <a:ext cx="1111125" cy="225525"/>
          </a:xfrm>
          <a:prstGeom prst="rect">
            <a:avLst/>
          </a:prstGeom>
          <a:noFill/>
          <a:ln>
            <a:noFill/>
          </a:ln>
        </p:spPr>
      </p:pic>
      <p:sp>
        <p:nvSpPr>
          <p:cNvPr id="397" name="Google Shape;397;g36445b3fb1e_13_5"/>
          <p:cNvSpPr txBox="1"/>
          <p:nvPr/>
        </p:nvSpPr>
        <p:spPr>
          <a:xfrm>
            <a:off x="6490925" y="2702163"/>
            <a:ext cx="1176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predictable</a:t>
            </a:r>
            <a:endParaRPr sz="1500">
              <a:solidFill>
                <a:schemeClr val="lt1"/>
              </a:solidFill>
              <a:latin typeface="Calibri"/>
              <a:ea typeface="Calibri"/>
              <a:cs typeface="Calibri"/>
              <a:sym typeface="Calibri"/>
            </a:endParaRPr>
          </a:p>
        </p:txBody>
      </p:sp>
      <p:sp>
        <p:nvSpPr>
          <p:cNvPr id="398" name="Google Shape;398;g36445b3fb1e_13_5"/>
          <p:cNvSpPr txBox="1"/>
          <p:nvPr/>
        </p:nvSpPr>
        <p:spPr>
          <a:xfrm>
            <a:off x="5430551" y="2917850"/>
            <a:ext cx="129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maintainable</a:t>
            </a:r>
            <a:endParaRPr sz="1500">
              <a:solidFill>
                <a:schemeClr val="lt1"/>
              </a:solidFill>
              <a:latin typeface="Calibri"/>
              <a:ea typeface="Calibri"/>
              <a:cs typeface="Calibri"/>
              <a:sym typeface="Calibri"/>
            </a:endParaRPr>
          </a:p>
        </p:txBody>
      </p:sp>
      <p:pic>
        <p:nvPicPr>
          <p:cNvPr id="399" name="Google Shape;399;g36445b3fb1e_13_5"/>
          <p:cNvPicPr preferRelativeResize="0"/>
          <p:nvPr/>
        </p:nvPicPr>
        <p:blipFill>
          <a:blip r:embed="rId5">
            <a:alphaModFix/>
          </a:blip>
          <a:stretch>
            <a:fillRect/>
          </a:stretch>
        </p:blipFill>
        <p:spPr>
          <a:xfrm>
            <a:off x="2188050" y="4086188"/>
            <a:ext cx="635425" cy="172575"/>
          </a:xfrm>
          <a:prstGeom prst="rect">
            <a:avLst/>
          </a:prstGeom>
          <a:noFill/>
          <a:ln>
            <a:noFill/>
          </a:ln>
        </p:spPr>
      </p:pic>
      <p:sp>
        <p:nvSpPr>
          <p:cNvPr id="400" name="Google Shape;400;g36445b3fb1e_13_5"/>
          <p:cNvSpPr txBox="1"/>
          <p:nvPr/>
        </p:nvSpPr>
        <p:spPr>
          <a:xfrm>
            <a:off x="2103000" y="3964725"/>
            <a:ext cx="805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libraries</a:t>
            </a:r>
            <a:endParaRPr sz="1500">
              <a:solidFill>
                <a:schemeClr val="lt1"/>
              </a:solidFill>
              <a:latin typeface="Calibri"/>
              <a:ea typeface="Calibri"/>
              <a:cs typeface="Calibri"/>
              <a:sym typeface="Calibri"/>
            </a:endParaRPr>
          </a:p>
        </p:txBody>
      </p:sp>
      <p:pic>
        <p:nvPicPr>
          <p:cNvPr id="401" name="Google Shape;401;g36445b3fb1e_13_5"/>
          <p:cNvPicPr preferRelativeResize="0"/>
          <p:nvPr/>
        </p:nvPicPr>
        <p:blipFill>
          <a:blip r:embed="rId6">
            <a:alphaModFix/>
          </a:blip>
          <a:stretch>
            <a:fillRect/>
          </a:stretch>
        </p:blipFill>
        <p:spPr>
          <a:xfrm>
            <a:off x="6450301" y="4837025"/>
            <a:ext cx="1294800" cy="242432"/>
          </a:xfrm>
          <a:prstGeom prst="rect">
            <a:avLst/>
          </a:prstGeom>
          <a:noFill/>
          <a:ln>
            <a:noFill/>
          </a:ln>
        </p:spPr>
      </p:pic>
      <p:sp>
        <p:nvSpPr>
          <p:cNvPr id="402" name="Google Shape;402;g36445b3fb1e_13_5"/>
          <p:cNvSpPr txBox="1"/>
          <p:nvPr/>
        </p:nvSpPr>
        <p:spPr>
          <a:xfrm>
            <a:off x="6406923" y="4735488"/>
            <a:ext cx="15024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Calibri"/>
                <a:ea typeface="Calibri"/>
                <a:cs typeface="Calibri"/>
                <a:sym typeface="Calibri"/>
              </a:rPr>
              <a:t>interoperability:</a:t>
            </a:r>
            <a:endParaRPr sz="1500">
              <a:solidFill>
                <a:srgbClr val="F1C232"/>
              </a:solidFill>
              <a:latin typeface="Calibri"/>
              <a:ea typeface="Calibri"/>
              <a:cs typeface="Calibri"/>
              <a:sym typeface="Calibri"/>
            </a:endParaRPr>
          </a:p>
        </p:txBody>
      </p:sp>
      <p:pic>
        <p:nvPicPr>
          <p:cNvPr id="403" name="Google Shape;403;g36445b3fb1e_13_5"/>
          <p:cNvPicPr preferRelativeResize="0"/>
          <p:nvPr/>
        </p:nvPicPr>
        <p:blipFill>
          <a:blip r:embed="rId7">
            <a:alphaModFix/>
          </a:blip>
          <a:stretch>
            <a:fillRect/>
          </a:stretch>
        </p:blipFill>
        <p:spPr>
          <a:xfrm>
            <a:off x="0" y="0"/>
            <a:ext cx="9144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13"/>
          <p:cNvSpPr/>
          <p:nvPr/>
        </p:nvSpPr>
        <p:spPr>
          <a:xfrm>
            <a:off x="0" y="0"/>
            <a:ext cx="9141713"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Green Snake" id="410" name="Google Shape;410;p13"/>
          <p:cNvPicPr preferRelativeResize="0"/>
          <p:nvPr/>
        </p:nvPicPr>
        <p:blipFill rotWithShape="1">
          <a:blip r:embed="rId4">
            <a:alphaModFix/>
          </a:blip>
          <a:srcRect b="-1" l="17928" r="6855" t="0"/>
          <a:stretch/>
        </p:blipFill>
        <p:spPr>
          <a:xfrm>
            <a:off x="-2285" y="10"/>
            <a:ext cx="9144000" cy="6857989"/>
          </a:xfrm>
          <a:prstGeom prst="rect">
            <a:avLst/>
          </a:prstGeom>
          <a:noFill/>
          <a:ln>
            <a:noFill/>
          </a:ln>
        </p:spPr>
      </p:pic>
      <p:sp>
        <p:nvSpPr>
          <p:cNvPr id="411" name="Google Shape;411;p13"/>
          <p:cNvSpPr/>
          <p:nvPr/>
        </p:nvSpPr>
        <p:spPr>
          <a:xfrm>
            <a:off x="22850" y="2250902"/>
            <a:ext cx="9144000" cy="3162000"/>
          </a:xfrm>
          <a:prstGeom prst="rect">
            <a:avLst/>
          </a:prstGeom>
          <a:gradFill>
            <a:gsLst>
              <a:gs pos="0">
                <a:srgbClr val="000000">
                  <a:alpha val="0"/>
                </a:srgbClr>
              </a:gs>
              <a:gs pos="25000">
                <a:srgbClr val="000000">
                  <a:alpha val="14509"/>
                </a:srgbClr>
              </a:gs>
              <a:gs pos="50000">
                <a:srgbClr val="000000">
                  <a:alpha val="29411"/>
                </a:srgbClr>
              </a:gs>
              <a:gs pos="75000">
                <a:srgbClr val="000000">
                  <a:alpha val="14509"/>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2" name="Google Shape;412;p13"/>
          <p:cNvSpPr txBox="1"/>
          <p:nvPr>
            <p:ph type="ctrTitle"/>
          </p:nvPr>
        </p:nvSpPr>
        <p:spPr>
          <a:xfrm>
            <a:off x="822960" y="325550"/>
            <a:ext cx="7543800" cy="357480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C3E50"/>
              </a:buClr>
              <a:buSzPts val="4400"/>
              <a:buFont typeface="Calibri"/>
              <a:buNone/>
            </a:pPr>
            <a:r>
              <a:rPr b="1" lang="en-US" sz="4500">
                <a:solidFill>
                  <a:srgbClr val="FFFFFF"/>
                </a:solidFill>
              </a:rPr>
              <a:t>Python - Fails at runtime</a:t>
            </a:r>
            <a:endParaRPr sz="4500">
              <a:solidFill>
                <a:srgbClr val="FFFFFF"/>
              </a:solidFill>
            </a:endParaRPr>
          </a:p>
        </p:txBody>
      </p:sp>
      <p:sp>
        <p:nvSpPr>
          <p:cNvPr id="413" name="Google Shape;413;p13"/>
          <p:cNvSpPr txBox="1"/>
          <p:nvPr>
            <p:ph idx="1" type="subTitle"/>
          </p:nvPr>
        </p:nvSpPr>
        <p:spPr>
          <a:xfrm>
            <a:off x="202013" y="5164218"/>
            <a:ext cx="7543800" cy="12828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rmAutofit/>
          </a:bodyPr>
          <a:lstStyle/>
          <a:p>
            <a:pPr indent="0" lvl="0" marL="0" rtl="0" algn="ctr">
              <a:lnSpc>
                <a:spcPct val="100000"/>
              </a:lnSpc>
              <a:spcBef>
                <a:spcPts val="0"/>
              </a:spcBef>
              <a:spcAft>
                <a:spcPts val="600"/>
              </a:spcAft>
              <a:buClr>
                <a:srgbClr val="3498DB"/>
              </a:buClr>
              <a:buSzPts val="2400"/>
              <a:buNone/>
            </a:pPr>
            <a:r>
              <a:rPr lang="en-US">
                <a:solidFill>
                  <a:srgbClr val="FFFFFF"/>
                </a:solidFill>
              </a:rPr>
              <a:t>R</a:t>
            </a:r>
            <a:r>
              <a:rPr lang="en-US">
                <a:solidFill>
                  <a:srgbClr val="FFFFFF"/>
                </a:solidFill>
              </a:rPr>
              <a:t>esult =</a:t>
            </a:r>
            <a:endParaRPr/>
          </a:p>
        </p:txBody>
      </p:sp>
      <p:pic>
        <p:nvPicPr>
          <p:cNvPr descr="Download Sad Emoji Icon in PNG | Emoji Island" id="414" name="Google Shape;414;p13"/>
          <p:cNvPicPr preferRelativeResize="0"/>
          <p:nvPr/>
        </p:nvPicPr>
        <p:blipFill>
          <a:blip r:embed="rId5">
            <a:alphaModFix/>
          </a:blip>
          <a:stretch>
            <a:fillRect/>
          </a:stretch>
        </p:blipFill>
        <p:spPr>
          <a:xfrm>
            <a:off x="4803600" y="4421750"/>
            <a:ext cx="1930700" cy="193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9" name="Shape 419"/>
        <p:cNvGrpSpPr/>
        <p:nvPr/>
      </p:nvGrpSpPr>
      <p:grpSpPr>
        <a:xfrm>
          <a:off x="0" y="0"/>
          <a:ext cx="0" cy="0"/>
          <a:chOff x="0" y="0"/>
          <a:chExt cx="0" cy="0"/>
        </a:xfrm>
      </p:grpSpPr>
      <p:sp>
        <p:nvSpPr>
          <p:cNvPr id="420" name="Google Shape;420;p14"/>
          <p:cNvSpPr txBox="1"/>
          <p:nvPr/>
        </p:nvSpPr>
        <p:spPr>
          <a:xfrm>
            <a:off x="1086150" y="451425"/>
            <a:ext cx="6971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What You Can Build using LLM4S toolkit</a:t>
            </a:r>
            <a:endParaRPr b="0" i="0" sz="1400" u="none" cap="none" strike="noStrike">
              <a:solidFill>
                <a:schemeClr val="lt1"/>
              </a:solidFill>
              <a:latin typeface="Arial"/>
              <a:ea typeface="Arial"/>
              <a:cs typeface="Arial"/>
              <a:sym typeface="Arial"/>
            </a:endParaRPr>
          </a:p>
        </p:txBody>
      </p:sp>
      <p:sp>
        <p:nvSpPr>
          <p:cNvPr id="421" name="Google Shape;421;p14"/>
          <p:cNvSpPr/>
          <p:nvPr/>
        </p:nvSpPr>
        <p:spPr>
          <a:xfrm>
            <a:off x="274240" y="1515979"/>
            <a:ext cx="2743200" cy="1371600"/>
          </a:xfrm>
          <a:prstGeom prst="roundRect">
            <a:avLst>
              <a:gd fmla="val 16667" name="adj"/>
            </a:avLst>
          </a:prstGeom>
          <a:solidFill>
            <a:srgbClr val="3498DB"/>
          </a:solidFill>
          <a:ln cap="flat" cmpd="sng" w="9525">
            <a:solidFill>
              <a:srgbClr val="FFFFFF"/>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2" name="Google Shape;422;p14"/>
          <p:cNvSpPr txBox="1"/>
          <p:nvPr/>
        </p:nvSpPr>
        <p:spPr>
          <a:xfrm>
            <a:off x="365680" y="1607419"/>
            <a:ext cx="2560200" cy="36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Calibri"/>
                <a:ea typeface="Calibri"/>
                <a:cs typeface="Calibri"/>
                <a:sym typeface="Calibri"/>
              </a:rPr>
              <a:t>Conversational Agents</a:t>
            </a:r>
            <a:endParaRPr b="0" i="0" sz="1400" u="none" cap="none" strike="noStrike">
              <a:solidFill>
                <a:srgbClr val="000000"/>
              </a:solidFill>
              <a:latin typeface="Arial"/>
              <a:ea typeface="Arial"/>
              <a:cs typeface="Arial"/>
              <a:sym typeface="Arial"/>
            </a:endParaRPr>
          </a:p>
        </p:txBody>
      </p:sp>
      <p:sp>
        <p:nvSpPr>
          <p:cNvPr id="423" name="Google Shape;423;p14"/>
          <p:cNvSpPr txBox="1"/>
          <p:nvPr/>
        </p:nvSpPr>
        <p:spPr>
          <a:xfrm>
            <a:off x="365680" y="206461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Calibri"/>
                <a:ea typeface="Calibri"/>
                <a:cs typeface="Calibri"/>
                <a:sym typeface="Calibri"/>
              </a:rPr>
              <a:t>Core</a:t>
            </a:r>
            <a:endParaRPr b="0" i="0" sz="1400" u="none" cap="none" strike="noStrike">
              <a:solidFill>
                <a:srgbClr val="000000"/>
              </a:solidFill>
              <a:latin typeface="Arial"/>
              <a:ea typeface="Arial"/>
              <a:cs typeface="Arial"/>
              <a:sym typeface="Arial"/>
            </a:endParaRPr>
          </a:p>
        </p:txBody>
      </p:sp>
      <p:sp>
        <p:nvSpPr>
          <p:cNvPr id="424" name="Google Shape;424;p14"/>
          <p:cNvSpPr txBox="1"/>
          <p:nvPr/>
        </p:nvSpPr>
        <p:spPr>
          <a:xfrm>
            <a:off x="365680" y="243037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Calibri"/>
                <a:ea typeface="Calibri"/>
                <a:cs typeface="Calibri"/>
                <a:sym typeface="Calibri"/>
              </a:rPr>
              <a:t>✓ Demo'd</a:t>
            </a:r>
            <a:endParaRPr b="0" i="0" sz="1400" u="none" cap="none" strike="noStrike">
              <a:solidFill>
                <a:srgbClr val="000000"/>
              </a:solidFill>
              <a:latin typeface="Arial"/>
              <a:ea typeface="Arial"/>
              <a:cs typeface="Arial"/>
              <a:sym typeface="Arial"/>
            </a:endParaRPr>
          </a:p>
        </p:txBody>
      </p:sp>
      <p:sp>
        <p:nvSpPr>
          <p:cNvPr id="425" name="Google Shape;425;p14"/>
          <p:cNvSpPr/>
          <p:nvPr/>
        </p:nvSpPr>
        <p:spPr>
          <a:xfrm>
            <a:off x="3200320" y="1515979"/>
            <a:ext cx="2743200" cy="1371600"/>
          </a:xfrm>
          <a:prstGeom prst="roundRect">
            <a:avLst>
              <a:gd fmla="val 16667" name="adj"/>
            </a:avLst>
          </a:prstGeom>
          <a:solidFill>
            <a:srgbClr val="2ECC71"/>
          </a:solidFill>
          <a:ln cap="flat" cmpd="sng" w="9525">
            <a:solidFill>
              <a:srgbClr val="FFFFFF"/>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6" name="Google Shape;426;p14"/>
          <p:cNvSpPr txBox="1"/>
          <p:nvPr/>
        </p:nvSpPr>
        <p:spPr>
          <a:xfrm>
            <a:off x="3291760" y="1607419"/>
            <a:ext cx="2560320" cy="365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Calibri"/>
                <a:ea typeface="Calibri"/>
                <a:cs typeface="Calibri"/>
                <a:sym typeface="Calibri"/>
              </a:rPr>
              <a:t>RAG Systems</a:t>
            </a:r>
            <a:endParaRPr b="0" i="0" sz="1400" u="none" cap="none" strike="noStrike">
              <a:solidFill>
                <a:srgbClr val="000000"/>
              </a:solidFill>
              <a:latin typeface="Arial"/>
              <a:ea typeface="Arial"/>
              <a:cs typeface="Arial"/>
              <a:sym typeface="Arial"/>
            </a:endParaRPr>
          </a:p>
        </p:txBody>
      </p:sp>
      <p:sp>
        <p:nvSpPr>
          <p:cNvPr id="427" name="Google Shape;427;p14"/>
          <p:cNvSpPr txBox="1"/>
          <p:nvPr/>
        </p:nvSpPr>
        <p:spPr>
          <a:xfrm>
            <a:off x="3291760" y="206461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Calibri"/>
                <a:ea typeface="Calibri"/>
                <a:cs typeface="Calibri"/>
                <a:sym typeface="Calibri"/>
              </a:rPr>
              <a:t>Enterprise</a:t>
            </a:r>
            <a:endParaRPr b="0" i="0" sz="1400" u="none" cap="none" strike="noStrike">
              <a:solidFill>
                <a:srgbClr val="000000"/>
              </a:solidFill>
              <a:latin typeface="Arial"/>
              <a:ea typeface="Arial"/>
              <a:cs typeface="Arial"/>
              <a:sym typeface="Arial"/>
            </a:endParaRPr>
          </a:p>
        </p:txBody>
      </p:sp>
      <p:sp>
        <p:nvSpPr>
          <p:cNvPr id="428" name="Google Shape;428;p14"/>
          <p:cNvSpPr txBox="1"/>
          <p:nvPr/>
        </p:nvSpPr>
        <p:spPr>
          <a:xfrm>
            <a:off x="3291747" y="2430379"/>
            <a:ext cx="2560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Calibri"/>
                <a:ea typeface="Calibri"/>
                <a:cs typeface="Calibri"/>
                <a:sym typeface="Calibri"/>
              </a:rPr>
              <a:t>✓ Coming soon</a:t>
            </a:r>
            <a:endParaRPr b="0" i="0" sz="1400" u="none" cap="none" strike="noStrike">
              <a:solidFill>
                <a:srgbClr val="000000"/>
              </a:solidFill>
              <a:latin typeface="Arial"/>
              <a:ea typeface="Arial"/>
              <a:cs typeface="Arial"/>
              <a:sym typeface="Arial"/>
            </a:endParaRPr>
          </a:p>
        </p:txBody>
      </p:sp>
      <p:sp>
        <p:nvSpPr>
          <p:cNvPr id="429" name="Google Shape;429;p14"/>
          <p:cNvSpPr/>
          <p:nvPr/>
        </p:nvSpPr>
        <p:spPr>
          <a:xfrm>
            <a:off x="6126400" y="1515979"/>
            <a:ext cx="2743200" cy="1371600"/>
          </a:xfrm>
          <a:prstGeom prst="roundRect">
            <a:avLst>
              <a:gd fmla="val 16667" name="adj"/>
            </a:avLst>
          </a:prstGeom>
          <a:solidFill>
            <a:srgbClr val="9B59B6"/>
          </a:solidFill>
          <a:ln cap="flat" cmpd="sng" w="9525">
            <a:solidFill>
              <a:srgbClr val="FFFFFF"/>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p14"/>
          <p:cNvSpPr txBox="1"/>
          <p:nvPr/>
        </p:nvSpPr>
        <p:spPr>
          <a:xfrm>
            <a:off x="6217840" y="1607419"/>
            <a:ext cx="2560320" cy="365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Calibri"/>
                <a:ea typeface="Calibri"/>
                <a:cs typeface="Calibri"/>
                <a:sym typeface="Calibri"/>
              </a:rPr>
              <a:t>Code Generation</a:t>
            </a:r>
            <a:endParaRPr b="0" i="0" sz="1400" u="none" cap="none" strike="noStrike">
              <a:solidFill>
                <a:srgbClr val="000000"/>
              </a:solidFill>
              <a:latin typeface="Arial"/>
              <a:ea typeface="Arial"/>
              <a:cs typeface="Arial"/>
              <a:sym typeface="Arial"/>
            </a:endParaRPr>
          </a:p>
        </p:txBody>
      </p:sp>
      <p:sp>
        <p:nvSpPr>
          <p:cNvPr id="431" name="Google Shape;431;p14"/>
          <p:cNvSpPr txBox="1"/>
          <p:nvPr/>
        </p:nvSpPr>
        <p:spPr>
          <a:xfrm>
            <a:off x="6217840" y="206461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Calibri"/>
                <a:ea typeface="Calibri"/>
                <a:cs typeface="Calibri"/>
                <a:sym typeface="Calibri"/>
              </a:rPr>
              <a:t>Developer</a:t>
            </a:r>
            <a:endParaRPr b="0" i="0" sz="1400" u="none" cap="none" strike="noStrike">
              <a:solidFill>
                <a:srgbClr val="000000"/>
              </a:solidFill>
              <a:latin typeface="Arial"/>
              <a:ea typeface="Arial"/>
              <a:cs typeface="Arial"/>
              <a:sym typeface="Arial"/>
            </a:endParaRPr>
          </a:p>
        </p:txBody>
      </p:sp>
      <p:sp>
        <p:nvSpPr>
          <p:cNvPr id="432" name="Google Shape;432;p14"/>
          <p:cNvSpPr txBox="1"/>
          <p:nvPr/>
        </p:nvSpPr>
        <p:spPr>
          <a:xfrm>
            <a:off x="6217840" y="2430379"/>
            <a:ext cx="2560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Calibri"/>
                <a:ea typeface="Calibri"/>
                <a:cs typeface="Calibri"/>
                <a:sym typeface="Calibri"/>
              </a:rPr>
              <a:t>✓ </a:t>
            </a:r>
            <a:r>
              <a:rPr lang="en-US" sz="1200">
                <a:solidFill>
                  <a:srgbClr val="FFFFFF"/>
                </a:solidFill>
                <a:latin typeface="Calibri"/>
                <a:ea typeface="Calibri"/>
                <a:cs typeface="Calibri"/>
                <a:sym typeface="Calibri"/>
              </a:rPr>
              <a:t>Demo’d</a:t>
            </a:r>
            <a:endParaRPr b="0" i="0" sz="1400" u="none" cap="none" strike="noStrike">
              <a:solidFill>
                <a:srgbClr val="000000"/>
              </a:solidFill>
              <a:latin typeface="Arial"/>
              <a:ea typeface="Arial"/>
              <a:cs typeface="Arial"/>
              <a:sym typeface="Arial"/>
            </a:endParaRPr>
          </a:p>
        </p:txBody>
      </p:sp>
      <p:sp>
        <p:nvSpPr>
          <p:cNvPr id="433" name="Google Shape;433;p14"/>
          <p:cNvSpPr/>
          <p:nvPr/>
        </p:nvSpPr>
        <p:spPr>
          <a:xfrm>
            <a:off x="274240" y="3070459"/>
            <a:ext cx="2743200" cy="1371600"/>
          </a:xfrm>
          <a:prstGeom prst="roundRect">
            <a:avLst>
              <a:gd fmla="val 16667" name="adj"/>
            </a:avLst>
          </a:prstGeom>
          <a:solidFill>
            <a:srgbClr val="E74C3C"/>
          </a:solidFill>
          <a:ln cap="flat" cmpd="sng" w="9525">
            <a:solidFill>
              <a:srgbClr val="FFFFFF"/>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14"/>
          <p:cNvSpPr txBox="1"/>
          <p:nvPr/>
        </p:nvSpPr>
        <p:spPr>
          <a:xfrm>
            <a:off x="365680" y="3161899"/>
            <a:ext cx="2560320" cy="365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Calibri"/>
                <a:ea typeface="Calibri"/>
                <a:cs typeface="Calibri"/>
                <a:sym typeface="Calibri"/>
              </a:rPr>
              <a:t>Image Processing</a:t>
            </a:r>
            <a:endParaRPr b="0" i="0" sz="1400" u="none" cap="none" strike="noStrike">
              <a:solidFill>
                <a:srgbClr val="000000"/>
              </a:solidFill>
              <a:latin typeface="Arial"/>
              <a:ea typeface="Arial"/>
              <a:cs typeface="Arial"/>
              <a:sym typeface="Arial"/>
            </a:endParaRPr>
          </a:p>
        </p:txBody>
      </p:sp>
      <p:sp>
        <p:nvSpPr>
          <p:cNvPr id="435" name="Google Shape;435;p14"/>
          <p:cNvSpPr txBox="1"/>
          <p:nvPr/>
        </p:nvSpPr>
        <p:spPr>
          <a:xfrm>
            <a:off x="365680" y="361909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Calibri"/>
                <a:ea typeface="Calibri"/>
                <a:cs typeface="Calibri"/>
                <a:sym typeface="Calibri"/>
              </a:rPr>
              <a:t>Multimodal</a:t>
            </a:r>
            <a:endParaRPr b="0" i="0" sz="1400" u="none" cap="none" strike="noStrike">
              <a:solidFill>
                <a:srgbClr val="000000"/>
              </a:solidFill>
              <a:latin typeface="Arial"/>
              <a:ea typeface="Arial"/>
              <a:cs typeface="Arial"/>
              <a:sym typeface="Arial"/>
            </a:endParaRPr>
          </a:p>
        </p:txBody>
      </p:sp>
      <p:sp>
        <p:nvSpPr>
          <p:cNvPr id="436" name="Google Shape;436;p14"/>
          <p:cNvSpPr txBox="1"/>
          <p:nvPr/>
        </p:nvSpPr>
        <p:spPr>
          <a:xfrm>
            <a:off x="365680" y="398485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Calibri"/>
                <a:ea typeface="Calibri"/>
                <a:cs typeface="Calibri"/>
                <a:sym typeface="Calibri"/>
              </a:rPr>
              <a:t>✓ Demo'd</a:t>
            </a:r>
            <a:endParaRPr b="0" i="0" sz="1400" u="none" cap="none" strike="noStrike">
              <a:solidFill>
                <a:srgbClr val="000000"/>
              </a:solidFill>
              <a:latin typeface="Arial"/>
              <a:ea typeface="Arial"/>
              <a:cs typeface="Arial"/>
              <a:sym typeface="Arial"/>
            </a:endParaRPr>
          </a:p>
        </p:txBody>
      </p:sp>
      <p:sp>
        <p:nvSpPr>
          <p:cNvPr id="437" name="Google Shape;437;p14"/>
          <p:cNvSpPr/>
          <p:nvPr/>
        </p:nvSpPr>
        <p:spPr>
          <a:xfrm>
            <a:off x="3200320" y="3070459"/>
            <a:ext cx="2743200" cy="1371600"/>
          </a:xfrm>
          <a:prstGeom prst="roundRect">
            <a:avLst>
              <a:gd fmla="val 16667" name="adj"/>
            </a:avLst>
          </a:prstGeom>
          <a:solidFill>
            <a:srgbClr val="F1C40F"/>
          </a:solidFill>
          <a:ln cap="flat" cmpd="sng" w="9525">
            <a:solidFill>
              <a:srgbClr val="FFFFFF"/>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8" name="Google Shape;438;p14"/>
          <p:cNvSpPr txBox="1"/>
          <p:nvPr/>
        </p:nvSpPr>
        <p:spPr>
          <a:xfrm>
            <a:off x="3291760" y="3161899"/>
            <a:ext cx="2560320" cy="365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Calibri"/>
                <a:ea typeface="Calibri"/>
                <a:cs typeface="Calibri"/>
                <a:sym typeface="Calibri"/>
              </a:rPr>
              <a:t>PDF Summarization</a:t>
            </a:r>
            <a:endParaRPr b="0" i="0" sz="1400" u="none" cap="none" strike="noStrike">
              <a:solidFill>
                <a:srgbClr val="000000"/>
              </a:solidFill>
              <a:latin typeface="Arial"/>
              <a:ea typeface="Arial"/>
              <a:cs typeface="Arial"/>
              <a:sym typeface="Arial"/>
            </a:endParaRPr>
          </a:p>
        </p:txBody>
      </p:sp>
      <p:sp>
        <p:nvSpPr>
          <p:cNvPr id="439" name="Google Shape;439;p14"/>
          <p:cNvSpPr txBox="1"/>
          <p:nvPr/>
        </p:nvSpPr>
        <p:spPr>
          <a:xfrm>
            <a:off x="3291760" y="361909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Calibri"/>
                <a:ea typeface="Calibri"/>
                <a:cs typeface="Calibri"/>
                <a:sym typeface="Calibri"/>
              </a:rPr>
              <a:t>Documents</a:t>
            </a:r>
            <a:endParaRPr b="0" i="0" sz="1400" u="none" cap="none" strike="noStrike">
              <a:solidFill>
                <a:srgbClr val="000000"/>
              </a:solidFill>
              <a:latin typeface="Arial"/>
              <a:ea typeface="Arial"/>
              <a:cs typeface="Arial"/>
              <a:sym typeface="Arial"/>
            </a:endParaRPr>
          </a:p>
        </p:txBody>
      </p:sp>
      <p:sp>
        <p:nvSpPr>
          <p:cNvPr id="440" name="Google Shape;440;p14"/>
          <p:cNvSpPr txBox="1"/>
          <p:nvPr/>
        </p:nvSpPr>
        <p:spPr>
          <a:xfrm>
            <a:off x="3291760" y="398485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Calibri"/>
                <a:ea typeface="Calibri"/>
                <a:cs typeface="Calibri"/>
                <a:sym typeface="Calibri"/>
              </a:rPr>
              <a:t>✓ Demo'd</a:t>
            </a:r>
            <a:endParaRPr b="0" i="0" sz="1400" u="none" cap="none" strike="noStrike">
              <a:solidFill>
                <a:srgbClr val="000000"/>
              </a:solidFill>
              <a:latin typeface="Arial"/>
              <a:ea typeface="Arial"/>
              <a:cs typeface="Arial"/>
              <a:sym typeface="Arial"/>
            </a:endParaRPr>
          </a:p>
        </p:txBody>
      </p:sp>
      <p:sp>
        <p:nvSpPr>
          <p:cNvPr id="441" name="Google Shape;441;p14"/>
          <p:cNvSpPr/>
          <p:nvPr/>
        </p:nvSpPr>
        <p:spPr>
          <a:xfrm>
            <a:off x="6126400" y="3070459"/>
            <a:ext cx="2743200" cy="1371600"/>
          </a:xfrm>
          <a:prstGeom prst="roundRect">
            <a:avLst>
              <a:gd fmla="val 16667" name="adj"/>
            </a:avLst>
          </a:prstGeom>
          <a:solidFill>
            <a:srgbClr val="34495E"/>
          </a:solidFill>
          <a:ln cap="flat" cmpd="sng" w="9525">
            <a:solidFill>
              <a:srgbClr val="FFFFFF"/>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2" name="Google Shape;442;p14"/>
          <p:cNvSpPr txBox="1"/>
          <p:nvPr/>
        </p:nvSpPr>
        <p:spPr>
          <a:xfrm>
            <a:off x="6217840" y="3161899"/>
            <a:ext cx="2560320" cy="365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Calibri"/>
                <a:ea typeface="Calibri"/>
                <a:cs typeface="Calibri"/>
                <a:sym typeface="Calibri"/>
              </a:rPr>
              <a:t>Semantic Search</a:t>
            </a:r>
            <a:endParaRPr b="0" i="0" sz="1400" u="none" cap="none" strike="noStrike">
              <a:solidFill>
                <a:srgbClr val="000000"/>
              </a:solidFill>
              <a:latin typeface="Arial"/>
              <a:ea typeface="Arial"/>
              <a:cs typeface="Arial"/>
              <a:sym typeface="Arial"/>
            </a:endParaRPr>
          </a:p>
        </p:txBody>
      </p:sp>
      <p:sp>
        <p:nvSpPr>
          <p:cNvPr id="443" name="Google Shape;443;p14"/>
          <p:cNvSpPr txBox="1"/>
          <p:nvPr/>
        </p:nvSpPr>
        <p:spPr>
          <a:xfrm>
            <a:off x="6217840" y="361909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Calibri"/>
                <a:ea typeface="Calibri"/>
                <a:cs typeface="Calibri"/>
                <a:sym typeface="Calibri"/>
              </a:rPr>
              <a:t>Search</a:t>
            </a:r>
            <a:endParaRPr b="0" i="0" sz="1400" u="none" cap="none" strike="noStrike">
              <a:solidFill>
                <a:srgbClr val="000000"/>
              </a:solidFill>
              <a:latin typeface="Arial"/>
              <a:ea typeface="Arial"/>
              <a:cs typeface="Arial"/>
              <a:sym typeface="Arial"/>
            </a:endParaRPr>
          </a:p>
        </p:txBody>
      </p:sp>
      <p:sp>
        <p:nvSpPr>
          <p:cNvPr id="444" name="Google Shape;444;p14"/>
          <p:cNvSpPr txBox="1"/>
          <p:nvPr/>
        </p:nvSpPr>
        <p:spPr>
          <a:xfrm>
            <a:off x="6217840" y="398485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Calibri"/>
                <a:ea typeface="Calibri"/>
                <a:cs typeface="Calibri"/>
                <a:sym typeface="Calibri"/>
              </a:rPr>
              <a:t>✓ Coming soon</a:t>
            </a:r>
            <a:endParaRPr b="0" i="0" sz="1400" u="none" cap="none" strike="noStrike">
              <a:solidFill>
                <a:srgbClr val="000000"/>
              </a:solidFill>
              <a:latin typeface="Arial"/>
              <a:ea typeface="Arial"/>
              <a:cs typeface="Arial"/>
              <a:sym typeface="Arial"/>
            </a:endParaRPr>
          </a:p>
        </p:txBody>
      </p:sp>
      <p:sp>
        <p:nvSpPr>
          <p:cNvPr id="445" name="Google Shape;445;p14"/>
          <p:cNvSpPr/>
          <p:nvPr/>
        </p:nvSpPr>
        <p:spPr>
          <a:xfrm>
            <a:off x="274240" y="4624939"/>
            <a:ext cx="2743200" cy="1371600"/>
          </a:xfrm>
          <a:prstGeom prst="roundRect">
            <a:avLst>
              <a:gd fmla="val 16667" name="adj"/>
            </a:avLst>
          </a:prstGeom>
          <a:solidFill>
            <a:srgbClr val="E67E22"/>
          </a:solidFill>
          <a:ln cap="flat" cmpd="sng" w="9525">
            <a:solidFill>
              <a:srgbClr val="FFFFFF"/>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6" name="Google Shape;446;p14"/>
          <p:cNvSpPr txBox="1"/>
          <p:nvPr/>
        </p:nvSpPr>
        <p:spPr>
          <a:xfrm>
            <a:off x="365680" y="4716379"/>
            <a:ext cx="2560320" cy="365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Calibri"/>
                <a:ea typeface="Calibri"/>
                <a:cs typeface="Calibri"/>
                <a:sym typeface="Calibri"/>
              </a:rPr>
              <a:t>AI Agents with Tools</a:t>
            </a:r>
            <a:endParaRPr b="0" i="0" sz="1400" u="none" cap="none" strike="noStrike">
              <a:solidFill>
                <a:srgbClr val="000000"/>
              </a:solidFill>
              <a:latin typeface="Arial"/>
              <a:ea typeface="Arial"/>
              <a:cs typeface="Arial"/>
              <a:sym typeface="Arial"/>
            </a:endParaRPr>
          </a:p>
        </p:txBody>
      </p:sp>
      <p:sp>
        <p:nvSpPr>
          <p:cNvPr id="447" name="Google Shape;447;p14"/>
          <p:cNvSpPr txBox="1"/>
          <p:nvPr/>
        </p:nvSpPr>
        <p:spPr>
          <a:xfrm>
            <a:off x="365680" y="517357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Calibri"/>
                <a:ea typeface="Calibri"/>
                <a:cs typeface="Calibri"/>
                <a:sym typeface="Calibri"/>
              </a:rPr>
              <a:t>Advanced</a:t>
            </a:r>
            <a:endParaRPr b="0" i="0" sz="1400" u="none" cap="none" strike="noStrike">
              <a:solidFill>
                <a:srgbClr val="000000"/>
              </a:solidFill>
              <a:latin typeface="Arial"/>
              <a:ea typeface="Arial"/>
              <a:cs typeface="Arial"/>
              <a:sym typeface="Arial"/>
            </a:endParaRPr>
          </a:p>
        </p:txBody>
      </p:sp>
      <p:sp>
        <p:nvSpPr>
          <p:cNvPr id="448" name="Google Shape;448;p14"/>
          <p:cNvSpPr txBox="1"/>
          <p:nvPr/>
        </p:nvSpPr>
        <p:spPr>
          <a:xfrm>
            <a:off x="365680" y="553933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Calibri"/>
                <a:ea typeface="Calibri"/>
                <a:cs typeface="Calibri"/>
                <a:sym typeface="Calibri"/>
              </a:rPr>
              <a:t>✓ Demo'd</a:t>
            </a:r>
            <a:endParaRPr b="0" i="0" sz="1400" u="none" cap="none" strike="noStrike">
              <a:solidFill>
                <a:srgbClr val="000000"/>
              </a:solidFill>
              <a:latin typeface="Arial"/>
              <a:ea typeface="Arial"/>
              <a:cs typeface="Arial"/>
              <a:sym typeface="Arial"/>
            </a:endParaRPr>
          </a:p>
        </p:txBody>
      </p:sp>
      <p:sp>
        <p:nvSpPr>
          <p:cNvPr id="449" name="Google Shape;449;p14"/>
          <p:cNvSpPr/>
          <p:nvPr/>
        </p:nvSpPr>
        <p:spPr>
          <a:xfrm>
            <a:off x="3200320" y="4624939"/>
            <a:ext cx="2743200" cy="1371600"/>
          </a:xfrm>
          <a:prstGeom prst="roundRect">
            <a:avLst>
              <a:gd fmla="val 16667" name="adj"/>
            </a:avLst>
          </a:prstGeom>
          <a:solidFill>
            <a:srgbClr val="1ABC9C"/>
          </a:solidFill>
          <a:ln cap="flat" cmpd="sng" w="9525">
            <a:solidFill>
              <a:srgbClr val="FFFFFF"/>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0" name="Google Shape;450;p14"/>
          <p:cNvSpPr txBox="1"/>
          <p:nvPr/>
        </p:nvSpPr>
        <p:spPr>
          <a:xfrm>
            <a:off x="3291760" y="4716379"/>
            <a:ext cx="2560320" cy="365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Calibri"/>
                <a:ea typeface="Calibri"/>
                <a:cs typeface="Calibri"/>
                <a:sym typeface="Calibri"/>
              </a:rPr>
              <a:t>Multi-step Workflows</a:t>
            </a:r>
            <a:endParaRPr b="0" i="0" sz="1400" u="none" cap="none" strike="noStrike">
              <a:solidFill>
                <a:srgbClr val="000000"/>
              </a:solidFill>
              <a:latin typeface="Arial"/>
              <a:ea typeface="Arial"/>
              <a:cs typeface="Arial"/>
              <a:sym typeface="Arial"/>
            </a:endParaRPr>
          </a:p>
        </p:txBody>
      </p:sp>
      <p:sp>
        <p:nvSpPr>
          <p:cNvPr id="451" name="Google Shape;451;p14"/>
          <p:cNvSpPr txBox="1"/>
          <p:nvPr/>
        </p:nvSpPr>
        <p:spPr>
          <a:xfrm>
            <a:off x="3291760" y="517357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Calibri"/>
                <a:ea typeface="Calibri"/>
                <a:cs typeface="Calibri"/>
                <a:sym typeface="Calibri"/>
              </a:rPr>
              <a:t>Automation</a:t>
            </a:r>
            <a:endParaRPr b="0" i="0" sz="1400" u="none" cap="none" strike="noStrike">
              <a:solidFill>
                <a:srgbClr val="000000"/>
              </a:solidFill>
              <a:latin typeface="Arial"/>
              <a:ea typeface="Arial"/>
              <a:cs typeface="Arial"/>
              <a:sym typeface="Arial"/>
            </a:endParaRPr>
          </a:p>
        </p:txBody>
      </p:sp>
      <p:sp>
        <p:nvSpPr>
          <p:cNvPr id="452" name="Google Shape;452;p14"/>
          <p:cNvSpPr txBox="1"/>
          <p:nvPr/>
        </p:nvSpPr>
        <p:spPr>
          <a:xfrm>
            <a:off x="3291760" y="553933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Calibri"/>
                <a:ea typeface="Calibri"/>
                <a:cs typeface="Calibri"/>
                <a:sym typeface="Calibri"/>
              </a:rPr>
              <a:t>✓ Demo'd</a:t>
            </a:r>
            <a:endParaRPr b="0" i="0" sz="1400" u="none" cap="none" strike="noStrike">
              <a:solidFill>
                <a:srgbClr val="000000"/>
              </a:solidFill>
              <a:latin typeface="Arial"/>
              <a:ea typeface="Arial"/>
              <a:cs typeface="Arial"/>
              <a:sym typeface="Arial"/>
            </a:endParaRPr>
          </a:p>
        </p:txBody>
      </p:sp>
      <p:sp>
        <p:nvSpPr>
          <p:cNvPr id="453" name="Google Shape;453;p14"/>
          <p:cNvSpPr/>
          <p:nvPr/>
        </p:nvSpPr>
        <p:spPr>
          <a:xfrm>
            <a:off x="6126400" y="4624939"/>
            <a:ext cx="2743200" cy="1371600"/>
          </a:xfrm>
          <a:prstGeom prst="roundRect">
            <a:avLst>
              <a:gd fmla="val 16667" name="adj"/>
            </a:avLst>
          </a:prstGeom>
          <a:solidFill>
            <a:srgbClr val="8E44AD"/>
          </a:solidFill>
          <a:ln cap="flat" cmpd="sng" w="9525">
            <a:solidFill>
              <a:srgbClr val="FFFFFF"/>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4" name="Google Shape;454;p14"/>
          <p:cNvSpPr txBox="1"/>
          <p:nvPr/>
        </p:nvSpPr>
        <p:spPr>
          <a:xfrm>
            <a:off x="6217840" y="4716379"/>
            <a:ext cx="2560320" cy="365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Calibri"/>
                <a:ea typeface="Calibri"/>
                <a:cs typeface="Calibri"/>
                <a:sym typeface="Calibri"/>
              </a:rPr>
              <a:t>Content Generation</a:t>
            </a:r>
            <a:endParaRPr b="0" i="0" sz="1400" u="none" cap="none" strike="noStrike">
              <a:solidFill>
                <a:srgbClr val="000000"/>
              </a:solidFill>
              <a:latin typeface="Arial"/>
              <a:ea typeface="Arial"/>
              <a:cs typeface="Arial"/>
              <a:sym typeface="Arial"/>
            </a:endParaRPr>
          </a:p>
        </p:txBody>
      </p:sp>
      <p:sp>
        <p:nvSpPr>
          <p:cNvPr id="455" name="Google Shape;455;p14"/>
          <p:cNvSpPr txBox="1"/>
          <p:nvPr/>
        </p:nvSpPr>
        <p:spPr>
          <a:xfrm>
            <a:off x="6217840" y="517357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Calibri"/>
                <a:ea typeface="Calibri"/>
                <a:cs typeface="Calibri"/>
                <a:sym typeface="Calibri"/>
              </a:rPr>
              <a:t>Creative</a:t>
            </a:r>
            <a:endParaRPr b="0" i="0" sz="1400" u="none" cap="none" strike="noStrike">
              <a:solidFill>
                <a:srgbClr val="000000"/>
              </a:solidFill>
              <a:latin typeface="Arial"/>
              <a:ea typeface="Arial"/>
              <a:cs typeface="Arial"/>
              <a:sym typeface="Arial"/>
            </a:endParaRPr>
          </a:p>
        </p:txBody>
      </p:sp>
      <p:sp>
        <p:nvSpPr>
          <p:cNvPr id="456" name="Google Shape;456;p14"/>
          <p:cNvSpPr txBox="1"/>
          <p:nvPr/>
        </p:nvSpPr>
        <p:spPr>
          <a:xfrm>
            <a:off x="6217840" y="5539339"/>
            <a:ext cx="2560320" cy="274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Calibri"/>
                <a:ea typeface="Calibri"/>
                <a:cs typeface="Calibri"/>
                <a:sym typeface="Calibri"/>
              </a:rPr>
              <a:t>✓ Demo'd</a:t>
            </a:r>
            <a:endParaRPr b="0" i="0" sz="1400" u="none" cap="none" strike="noStrike">
              <a:solidFill>
                <a:srgbClr val="000000"/>
              </a:solidFill>
              <a:latin typeface="Arial"/>
              <a:ea typeface="Arial"/>
              <a:cs typeface="Arial"/>
              <a:sym typeface="Arial"/>
            </a:endParaRPr>
          </a:p>
        </p:txBody>
      </p:sp>
      <p:pic>
        <p:nvPicPr>
          <p:cNvPr id="457" name="Google Shape;457;p14"/>
          <p:cNvPicPr preferRelativeResize="0"/>
          <p:nvPr/>
        </p:nvPicPr>
        <p:blipFill rotWithShape="1">
          <a:blip r:embed="rId3">
            <a:alphaModFix/>
          </a:blip>
          <a:srcRect b="0" l="6942" r="4168" t="0"/>
          <a:stretch/>
        </p:blipFill>
        <p:spPr>
          <a:xfrm>
            <a:off x="0" y="0"/>
            <a:ext cx="9144000" cy="6857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500"/>
                                        <p:tgtEl>
                                          <p:spTgt spid="4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500"/>
                                        <p:tgtEl>
                                          <p:spTgt spid="4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500"/>
                                        <p:tgtEl>
                                          <p:spTgt spid="4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500"/>
                                        <p:tgtEl>
                                          <p:spTgt spid="4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500"/>
                                        <p:tgtEl>
                                          <p:spTgt spid="4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5"/>
                                        </p:tgtEl>
                                        <p:attrNameLst>
                                          <p:attrName>style.visibility</p:attrName>
                                        </p:attrNameLst>
                                      </p:cBhvr>
                                      <p:to>
                                        <p:strVal val="visible"/>
                                      </p:to>
                                    </p:set>
                                    <p:anim calcmode="lin" valueType="num">
                                      <p:cBhvr additive="base">
                                        <p:cTn dur="500"/>
                                        <p:tgtEl>
                                          <p:spTgt spid="4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500"/>
                                        <p:tgtEl>
                                          <p:spTgt spid="4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125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500"/>
                                        <p:tgtEl>
                                          <p:spTgt spid="4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 name="Shape 461"/>
        <p:cNvGrpSpPr/>
        <p:nvPr/>
      </p:nvGrpSpPr>
      <p:grpSpPr>
        <a:xfrm>
          <a:off x="0" y="0"/>
          <a:ext cx="0" cy="0"/>
          <a:chOff x="0" y="0"/>
          <a:chExt cx="0" cy="0"/>
        </a:xfrm>
      </p:grpSpPr>
      <p:pic>
        <p:nvPicPr>
          <p:cNvPr id="462" name="Google Shape;462;g3747011ec70_1_9"/>
          <p:cNvPicPr preferRelativeResize="0"/>
          <p:nvPr/>
        </p:nvPicPr>
        <p:blipFill rotWithShape="1">
          <a:blip r:embed="rId4">
            <a:alphaModFix/>
          </a:blip>
          <a:srcRect b="0" l="0" r="0" t="0"/>
          <a:stretch/>
        </p:blipFill>
        <p:spPr>
          <a:xfrm>
            <a:off x="5051425" y="1539125"/>
            <a:ext cx="3632900" cy="3474950"/>
          </a:xfrm>
          <a:prstGeom prst="rect">
            <a:avLst/>
          </a:prstGeom>
          <a:noFill/>
          <a:ln>
            <a:noFill/>
          </a:ln>
        </p:spPr>
      </p:pic>
      <p:sp>
        <p:nvSpPr>
          <p:cNvPr id="463" name="Google Shape;463;g3747011ec70_1_9"/>
          <p:cNvSpPr txBox="1"/>
          <p:nvPr/>
        </p:nvSpPr>
        <p:spPr>
          <a:xfrm>
            <a:off x="416250" y="1986375"/>
            <a:ext cx="4753200" cy="25023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700"/>
              <a:buFont typeface="Arial"/>
              <a:buNone/>
            </a:pPr>
            <a:r>
              <a:rPr b="1" i="0" lang="en-US" sz="2200" u="none" cap="none" strike="noStrike">
                <a:solidFill>
                  <a:schemeClr val="dk1"/>
                </a:solidFill>
                <a:highlight>
                  <a:srgbClr val="FFFFFF"/>
                </a:highlight>
              </a:rPr>
              <a:t>LLM4S GitHub</a:t>
            </a:r>
            <a:r>
              <a:rPr b="1" lang="en-US" sz="2200">
                <a:solidFill>
                  <a:schemeClr val="dk1"/>
                </a:solidFill>
                <a:highlight>
                  <a:srgbClr val="FFFFFF"/>
                </a:highlight>
              </a:rPr>
              <a:t> </a:t>
            </a:r>
            <a:r>
              <a:rPr b="1" i="0" lang="en-US" sz="2200" u="none" cap="none" strike="noStrike">
                <a:solidFill>
                  <a:schemeClr val="dk1"/>
                </a:solidFill>
                <a:highlight>
                  <a:srgbClr val="FFFFFF"/>
                </a:highlight>
              </a:rPr>
              <a:t>Issues(</a:t>
            </a:r>
            <a:r>
              <a:rPr b="1" i="0" lang="en-US" sz="2200" u="sng" cap="none" strike="noStrike">
                <a:solidFill>
                  <a:schemeClr val="dk1"/>
                </a:solidFill>
                <a:highlight>
                  <a:srgbClr val="FFFFFF"/>
                </a:highlight>
                <a:hlinkClick r:id="rId5">
                  <a:extLst>
                    <a:ext uri="{A12FA001-AC4F-418D-AE19-62706E023703}">
                      <ahyp:hlinkClr val="tx"/>
                    </a:ext>
                  </a:extLst>
                </a:hlinkClick>
              </a:rPr>
              <a:t>https://lnkd.in/eXrhwgWY</a:t>
            </a:r>
            <a:r>
              <a:rPr b="1" i="0" lang="en-US" sz="2200" u="none" cap="none" strike="noStrike">
                <a:solidFill>
                  <a:schemeClr val="dk1"/>
                </a:solidFill>
                <a:highlight>
                  <a:srgbClr val="FFFFFF"/>
                </a:highlight>
              </a:rPr>
              <a:t>)</a:t>
            </a:r>
            <a:endParaRPr b="1" i="0" sz="1900" u="none" cap="none" strike="noStrike">
              <a:solidFill>
                <a:srgbClr val="000000"/>
              </a:solidFill>
            </a:endParaRPr>
          </a:p>
          <a:p>
            <a:pPr indent="0" lvl="0" marL="0" marR="0" rtl="0" algn="l">
              <a:lnSpc>
                <a:spcPct val="90000"/>
              </a:lnSpc>
              <a:spcBef>
                <a:spcPts val="600"/>
              </a:spcBef>
              <a:spcAft>
                <a:spcPts val="0"/>
              </a:spcAft>
              <a:buClr>
                <a:srgbClr val="000000"/>
              </a:buClr>
              <a:buSzPts val="1700"/>
              <a:buFont typeface="Arial"/>
              <a:buNone/>
            </a:pPr>
            <a:r>
              <a:t/>
            </a:r>
            <a:endParaRPr b="0" i="0" sz="2200" u="none" cap="none" strike="noStrike">
              <a:solidFill>
                <a:schemeClr val="dk1"/>
              </a:solidFill>
              <a:highlight>
                <a:srgbClr val="FFFFFF"/>
              </a:highlight>
              <a:latin typeface="Arial"/>
              <a:ea typeface="Arial"/>
              <a:cs typeface="Arial"/>
              <a:sym typeface="Arial"/>
            </a:endParaRPr>
          </a:p>
          <a:p>
            <a:pPr indent="0" lvl="0" marL="0" marR="0" rtl="0" algn="l">
              <a:lnSpc>
                <a:spcPct val="90000"/>
              </a:lnSpc>
              <a:spcBef>
                <a:spcPts val="600"/>
              </a:spcBef>
              <a:spcAft>
                <a:spcPts val="0"/>
              </a:spcAft>
              <a:buClr>
                <a:srgbClr val="000000"/>
              </a:buClr>
              <a:buSzPts val="1700"/>
              <a:buFont typeface="Arial"/>
              <a:buNone/>
            </a:pPr>
            <a:r>
              <a:rPr b="0" i="0" lang="en-US" sz="2200" u="none" cap="none" strike="noStrike">
                <a:solidFill>
                  <a:schemeClr val="dk1"/>
                </a:solidFill>
                <a:highlight>
                  <a:srgbClr val="FFFFFF"/>
                </a:highlight>
                <a:latin typeface="Arial"/>
                <a:ea typeface="Arial"/>
                <a:cs typeface="Arial"/>
                <a:sym typeface="Arial"/>
              </a:rPr>
              <a:t>Explore the LLM4S project that bridges AI and Scala, fostering innovation in intelligent development</a:t>
            </a:r>
            <a:endParaRPr b="0" i="0" sz="2200" u="none" cap="none" strike="noStrike">
              <a:solidFill>
                <a:schemeClr val="dk1"/>
              </a:solidFill>
              <a:latin typeface="Arial"/>
              <a:ea typeface="Arial"/>
              <a:cs typeface="Arial"/>
              <a:sym typeface="Arial"/>
            </a:endParaRPr>
          </a:p>
        </p:txBody>
      </p:sp>
      <p:sp>
        <p:nvSpPr>
          <p:cNvPr id="464" name="Google Shape;464;g3747011ec70_1_9"/>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5" name="Google Shape;465;g3747011ec70_1_9"/>
          <p:cNvSpPr/>
          <p:nvPr/>
        </p:nvSpPr>
        <p:spPr>
          <a:xfrm flipH="1">
            <a:off x="3029098" y="6400799"/>
            <a:ext cx="6114900" cy="456900"/>
          </a:xfrm>
          <a:prstGeom prst="rect">
            <a:avLst/>
          </a:prstGeom>
          <a:gradFill>
            <a:gsLst>
              <a:gs pos="0">
                <a:srgbClr val="000000">
                  <a:alpha val="48627"/>
                </a:srgbClr>
              </a:gs>
              <a:gs pos="100000">
                <a:srgbClr val="366092"/>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6" name="Google Shape;466;g3747011ec70_1_9"/>
          <p:cNvSpPr txBox="1"/>
          <p:nvPr/>
        </p:nvSpPr>
        <p:spPr>
          <a:xfrm>
            <a:off x="2475150" y="5269025"/>
            <a:ext cx="40221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Star us on github 😉</a:t>
            </a:r>
            <a:endParaRPr b="1" sz="3200">
              <a:solidFill>
                <a:schemeClr val="dk1"/>
              </a:solidFill>
              <a:latin typeface="Calibri"/>
              <a:ea typeface="Calibri"/>
              <a:cs typeface="Calibri"/>
              <a:sym typeface="Calibri"/>
            </a:endParaRPr>
          </a:p>
        </p:txBody>
      </p:sp>
      <p:sp>
        <p:nvSpPr>
          <p:cNvPr id="467" name="Google Shape;467;g3747011ec70_1_9"/>
          <p:cNvSpPr txBox="1"/>
          <p:nvPr>
            <p:ph idx="4294967295" type="title"/>
          </p:nvPr>
        </p:nvSpPr>
        <p:spPr>
          <a:xfrm>
            <a:off x="569875" y="190075"/>
            <a:ext cx="8481900" cy="1094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80"/>
              <a:buFont typeface="Calibri"/>
              <a:buNone/>
            </a:pPr>
            <a:r>
              <a:rPr b="1" lang="en-US" sz="2780">
                <a:latin typeface="Lora"/>
                <a:ea typeface="Lora"/>
                <a:cs typeface="Lora"/>
                <a:sym typeface="Lora"/>
              </a:rPr>
              <a:t>Ready to Build the Next Gen AI App? </a:t>
            </a:r>
            <a:endParaRPr b="1" sz="2780">
              <a:latin typeface="Lora"/>
              <a:ea typeface="Lora"/>
              <a:cs typeface="Lora"/>
              <a:sym typeface="Lora"/>
            </a:endParaRPr>
          </a:p>
          <a:p>
            <a:pPr indent="0" lvl="0" marL="0" rtl="0" algn="l">
              <a:lnSpc>
                <a:spcPct val="100000"/>
              </a:lnSpc>
              <a:spcBef>
                <a:spcPts val="0"/>
              </a:spcBef>
              <a:spcAft>
                <a:spcPts val="0"/>
              </a:spcAft>
              <a:buClr>
                <a:schemeClr val="dk1"/>
              </a:buClr>
              <a:buSzPts val="2880"/>
              <a:buFont typeface="Calibri"/>
              <a:buNone/>
            </a:pPr>
            <a:r>
              <a:rPr b="1" lang="en-US" sz="2780">
                <a:latin typeface="Lora"/>
                <a:ea typeface="Lora"/>
                <a:cs typeface="Lora"/>
                <a:sym typeface="Lora"/>
              </a:rPr>
              <a:t>Join Us! </a:t>
            </a:r>
            <a:r>
              <a:rPr b="1" lang="en-US" sz="5880">
                <a:latin typeface="Lora"/>
                <a:ea typeface="Lora"/>
                <a:cs typeface="Lora"/>
                <a:sym typeface="Lora"/>
              </a:rPr>
              <a:t>😄</a:t>
            </a:r>
            <a:endParaRPr sz="6960">
              <a:latin typeface="Lora"/>
              <a:ea typeface="Lora"/>
              <a:cs typeface="Lora"/>
              <a:sym typeface="Lora"/>
            </a:endParaRPr>
          </a:p>
        </p:txBody>
      </p:sp>
      <p:pic>
        <p:nvPicPr>
          <p:cNvPr id="468" name="Google Shape;468;g3747011ec70_1_9"/>
          <p:cNvPicPr preferRelativeResize="0"/>
          <p:nvPr/>
        </p:nvPicPr>
        <p:blipFill rotWithShape="1">
          <a:blip r:embed="rId6">
            <a:alphaModFix/>
          </a:blip>
          <a:srcRect b="32508" l="10572" r="10823" t="32960"/>
          <a:stretch/>
        </p:blipFill>
        <p:spPr>
          <a:xfrm>
            <a:off x="2173425" y="5100200"/>
            <a:ext cx="4964550" cy="1226700"/>
          </a:xfrm>
          <a:prstGeom prst="rect">
            <a:avLst/>
          </a:prstGeom>
          <a:noFill/>
          <a:ln>
            <a:noFill/>
          </a:ln>
        </p:spPr>
      </p:pic>
      <p:pic>
        <p:nvPicPr>
          <p:cNvPr id="469" name="Google Shape;469;g3747011ec70_1_9"/>
          <p:cNvPicPr preferRelativeResize="0"/>
          <p:nvPr/>
        </p:nvPicPr>
        <p:blipFill>
          <a:blip r:embed="rId7">
            <a:alphaModFix/>
          </a:blip>
          <a:stretch>
            <a:fillRect/>
          </a:stretch>
        </p:blipFill>
        <p:spPr>
          <a:xfrm>
            <a:off x="4469275" y="5514700"/>
            <a:ext cx="1782800" cy="385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sp>
        <p:nvSpPr>
          <p:cNvPr id="474" name="Google Shape;474;g37465afc664_3_16"/>
          <p:cNvSpPr/>
          <p:nvPr/>
        </p:nvSpPr>
        <p:spPr>
          <a:xfrm>
            <a:off x="0" y="0"/>
            <a:ext cx="9144000" cy="6858000"/>
          </a:xfrm>
          <a:prstGeom prst="rect">
            <a:avLst/>
          </a:prstGeom>
          <a:solidFill>
            <a:srgbClr val="5441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5" name="Google Shape;475;g37465afc664_3_16"/>
          <p:cNvSpPr/>
          <p:nvPr/>
        </p:nvSpPr>
        <p:spPr>
          <a:xfrm>
            <a:off x="357759" y="480060"/>
            <a:ext cx="8428482"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76" name="Google Shape;476;g37465afc664_3_16" title="llm4s-dev-hour-banner.png"/>
          <p:cNvPicPr preferRelativeResize="0"/>
          <p:nvPr/>
        </p:nvPicPr>
        <p:blipFill rotWithShape="1">
          <a:blip r:embed="rId3">
            <a:alphaModFix/>
          </a:blip>
          <a:srcRect b="0" l="0" r="0" t="0"/>
          <a:stretch/>
        </p:blipFill>
        <p:spPr>
          <a:xfrm>
            <a:off x="482600" y="1384300"/>
            <a:ext cx="8178799" cy="4089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0" name="Shape 480"/>
        <p:cNvGrpSpPr/>
        <p:nvPr/>
      </p:nvGrpSpPr>
      <p:grpSpPr>
        <a:xfrm>
          <a:off x="0" y="0"/>
          <a:ext cx="0" cy="0"/>
          <a:chOff x="0" y="0"/>
          <a:chExt cx="0" cy="0"/>
        </a:xfrm>
      </p:grpSpPr>
      <p:sp>
        <p:nvSpPr>
          <p:cNvPr id="481" name="Google Shape;481;g36445b3fb1e_0_126"/>
          <p:cNvSpPr txBox="1"/>
          <p:nvPr/>
        </p:nvSpPr>
        <p:spPr>
          <a:xfrm>
            <a:off x="4228075" y="2187609"/>
            <a:ext cx="4316100" cy="1241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700"/>
              <a:buFont typeface="Arial"/>
              <a:buNone/>
            </a:pPr>
            <a:r>
              <a:rPr lang="en-US" sz="2950">
                <a:solidFill>
                  <a:schemeClr val="dk1"/>
                </a:solidFill>
                <a:highlight>
                  <a:srgbClr val="FFFFFF"/>
                </a:highlight>
              </a:rPr>
              <a:t>🌍 </a:t>
            </a:r>
            <a:r>
              <a:rPr b="1" lang="en-US" sz="2950">
                <a:solidFill>
                  <a:schemeClr val="dk1"/>
                </a:solidFill>
                <a:highlight>
                  <a:srgbClr val="FFFFFF"/>
                </a:highlight>
              </a:rPr>
              <a:t>GenAI community:</a:t>
            </a:r>
            <a:endParaRPr b="1" i="0" sz="3300" u="none" cap="none" strike="noStrike">
              <a:solidFill>
                <a:srgbClr val="000000"/>
              </a:solidFill>
            </a:endParaRPr>
          </a:p>
          <a:p>
            <a:pPr indent="0" lvl="0" marL="0" marR="0" rtl="0" algn="l">
              <a:lnSpc>
                <a:spcPct val="90000"/>
              </a:lnSpc>
              <a:spcBef>
                <a:spcPts val="600"/>
              </a:spcBef>
              <a:spcAft>
                <a:spcPts val="0"/>
              </a:spcAft>
              <a:buClr>
                <a:srgbClr val="000000"/>
              </a:buClr>
              <a:buSzPts val="1700"/>
              <a:buFont typeface="Arial"/>
              <a:buNone/>
            </a:pPr>
            <a:r>
              <a:t/>
            </a:r>
            <a:endParaRPr i="0" sz="1700" u="none" cap="none" strike="noStrike">
              <a:solidFill>
                <a:schemeClr val="dk1"/>
              </a:solidFill>
              <a:highlight>
                <a:srgbClr val="FFFFFF"/>
              </a:highlight>
            </a:endParaRPr>
          </a:p>
          <a:p>
            <a:pPr indent="0" lvl="0" marL="0" marR="0" rtl="0" algn="l">
              <a:lnSpc>
                <a:spcPct val="90000"/>
              </a:lnSpc>
              <a:spcBef>
                <a:spcPts val="600"/>
              </a:spcBef>
              <a:spcAft>
                <a:spcPts val="0"/>
              </a:spcAft>
              <a:buClr>
                <a:srgbClr val="000000"/>
              </a:buClr>
              <a:buSzPts val="1700"/>
              <a:buFont typeface="Arial"/>
              <a:buNone/>
            </a:pPr>
            <a:r>
              <a:rPr b="1" lang="en-US" sz="1700">
                <a:solidFill>
                  <a:schemeClr val="dk1"/>
                </a:solidFill>
                <a:highlight>
                  <a:srgbClr val="FFFFFF"/>
                </a:highlight>
              </a:rPr>
              <a:t>Opportunity to learn AI while building AI</a:t>
            </a:r>
            <a:endParaRPr b="1" i="0" sz="1700" u="none" cap="none" strike="noStrike">
              <a:solidFill>
                <a:schemeClr val="dk1"/>
              </a:solidFill>
            </a:endParaRPr>
          </a:p>
        </p:txBody>
      </p:sp>
      <p:sp>
        <p:nvSpPr>
          <p:cNvPr id="482" name="Google Shape;482;g36445b3fb1e_0_126"/>
          <p:cNvSpPr/>
          <p:nvPr/>
        </p:nvSpPr>
        <p:spPr>
          <a:xfrm flipH="1" rot="10800000">
            <a:off x="0" y="6400672"/>
            <a:ext cx="9144000" cy="456900"/>
          </a:xfrm>
          <a:prstGeom prst="rect">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g36445b3fb1e_0_126"/>
          <p:cNvSpPr/>
          <p:nvPr/>
        </p:nvSpPr>
        <p:spPr>
          <a:xfrm flipH="1">
            <a:off x="3029098" y="6400799"/>
            <a:ext cx="6114900" cy="456900"/>
          </a:xfrm>
          <a:prstGeom prst="rect">
            <a:avLst/>
          </a:prstGeom>
          <a:gradFill>
            <a:gsLst>
              <a:gs pos="0">
                <a:srgbClr val="DCECD5"/>
              </a:gs>
              <a:gs pos="100000">
                <a:srgbClr val="92BC81"/>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4" name="Google Shape;484;g36445b3fb1e_0_126"/>
          <p:cNvSpPr txBox="1"/>
          <p:nvPr/>
        </p:nvSpPr>
        <p:spPr>
          <a:xfrm>
            <a:off x="1184450" y="5402113"/>
            <a:ext cx="70179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We are </a:t>
            </a:r>
            <a:r>
              <a:rPr b="1" lang="en-US" sz="3200">
                <a:solidFill>
                  <a:schemeClr val="dk1"/>
                </a:solidFill>
                <a:latin typeface="Calibri"/>
                <a:ea typeface="Calibri"/>
                <a:cs typeface="Calibri"/>
                <a:sym typeface="Calibri"/>
              </a:rPr>
              <a:t>100</a:t>
            </a:r>
            <a:r>
              <a:rPr lang="en-US" sz="3200">
                <a:solidFill>
                  <a:schemeClr val="dk1"/>
                </a:solidFill>
                <a:latin typeface="Calibri"/>
                <a:ea typeface="Calibri"/>
                <a:cs typeface="Calibri"/>
                <a:sym typeface="Calibri"/>
              </a:rPr>
              <a:t>+ members from across globe</a:t>
            </a:r>
            <a:endParaRPr sz="3200">
              <a:solidFill>
                <a:schemeClr val="dk1"/>
              </a:solidFill>
              <a:latin typeface="Calibri"/>
              <a:ea typeface="Calibri"/>
              <a:cs typeface="Calibri"/>
              <a:sym typeface="Calibri"/>
            </a:endParaRPr>
          </a:p>
        </p:txBody>
      </p:sp>
      <p:sp>
        <p:nvSpPr>
          <p:cNvPr id="485" name="Google Shape;485;g36445b3fb1e_0_126"/>
          <p:cNvSpPr txBox="1"/>
          <p:nvPr>
            <p:ph idx="4294967295" type="title"/>
          </p:nvPr>
        </p:nvSpPr>
        <p:spPr>
          <a:xfrm>
            <a:off x="1184450" y="277300"/>
            <a:ext cx="4574400" cy="1400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80"/>
              <a:buFont typeface="Calibri"/>
              <a:buNone/>
            </a:pPr>
            <a:r>
              <a:rPr b="1" lang="en-US" sz="3300">
                <a:latin typeface="Lora"/>
                <a:ea typeface="Lora"/>
                <a:cs typeface="Lora"/>
                <a:sym typeface="Lora"/>
              </a:rPr>
              <a:t>Join the Movement : Build the Cool Stuff</a:t>
            </a:r>
            <a:endParaRPr sz="3300">
              <a:latin typeface="Lora"/>
              <a:ea typeface="Lora"/>
              <a:cs typeface="Lora"/>
              <a:sym typeface="Lora"/>
            </a:endParaRPr>
          </a:p>
        </p:txBody>
      </p:sp>
      <p:pic>
        <p:nvPicPr>
          <p:cNvPr descr="A qr code with a white background&#10;&#10;AI-generated content may be incorrect." id="486" name="Google Shape;486;g36445b3fb1e_0_126"/>
          <p:cNvPicPr preferRelativeResize="0"/>
          <p:nvPr/>
        </p:nvPicPr>
        <p:blipFill rotWithShape="1">
          <a:blip r:embed="rId4">
            <a:alphaModFix/>
          </a:blip>
          <a:srcRect b="0" l="0" r="0" t="0"/>
          <a:stretch/>
        </p:blipFill>
        <p:spPr>
          <a:xfrm>
            <a:off x="507051" y="1674463"/>
            <a:ext cx="3509075" cy="3509075"/>
          </a:xfrm>
          <a:prstGeom prst="rect">
            <a:avLst/>
          </a:prstGeom>
          <a:noFill/>
          <a:ln>
            <a:noFill/>
          </a:ln>
        </p:spPr>
      </p:pic>
      <p:pic>
        <p:nvPicPr>
          <p:cNvPr id="487" name="Google Shape;487;g36445b3fb1e_0_126"/>
          <p:cNvPicPr preferRelativeResize="0"/>
          <p:nvPr/>
        </p:nvPicPr>
        <p:blipFill rotWithShape="1">
          <a:blip r:embed="rId5">
            <a:alphaModFix/>
          </a:blip>
          <a:srcRect b="0" l="0" r="20000" t="0"/>
          <a:stretch/>
        </p:blipFill>
        <p:spPr>
          <a:xfrm>
            <a:off x="5881725" y="179463"/>
            <a:ext cx="1915715" cy="1596074"/>
          </a:xfrm>
          <a:prstGeom prst="rect">
            <a:avLst/>
          </a:prstGeom>
          <a:noFill/>
          <a:ln>
            <a:noFill/>
          </a:ln>
        </p:spPr>
      </p:pic>
      <p:pic>
        <p:nvPicPr>
          <p:cNvPr id="488" name="Google Shape;488;g36445b3fb1e_0_126"/>
          <p:cNvPicPr preferRelativeResize="0"/>
          <p:nvPr/>
        </p:nvPicPr>
        <p:blipFill>
          <a:blip r:embed="rId6">
            <a:alphaModFix/>
          </a:blip>
          <a:stretch>
            <a:fillRect/>
          </a:stretch>
        </p:blipFill>
        <p:spPr>
          <a:xfrm>
            <a:off x="5647801" y="3428992"/>
            <a:ext cx="2383585" cy="23835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g36445b3fb1e_0_22" title="LLM4s_x_Scalac_Collab_9.png"/>
          <p:cNvPicPr preferRelativeResize="0"/>
          <p:nvPr/>
        </p:nvPicPr>
        <p:blipFill>
          <a:blip r:embed="rId3">
            <a:alphaModFix/>
          </a:blip>
          <a:stretch>
            <a:fillRect/>
          </a:stretch>
        </p:blipFill>
        <p:spPr>
          <a:xfrm>
            <a:off x="0" y="938413"/>
            <a:ext cx="9144003" cy="49811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19"/>
          <p:cNvSpPr txBox="1"/>
          <p:nvPr/>
        </p:nvSpPr>
        <p:spPr>
          <a:xfrm>
            <a:off x="457200" y="235175"/>
            <a:ext cx="82296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rgbClr val="2C3E50"/>
                </a:solidFill>
                <a:latin typeface="Calibri"/>
                <a:ea typeface="Calibri"/>
                <a:cs typeface="Calibri"/>
                <a:sym typeface="Calibri"/>
              </a:rPr>
              <a:t>Questions?</a:t>
            </a:r>
            <a:endParaRPr b="0" i="0" sz="1400" u="none" cap="none" strike="noStrike">
              <a:solidFill>
                <a:srgbClr val="000000"/>
              </a:solidFill>
              <a:latin typeface="Arial"/>
              <a:ea typeface="Arial"/>
              <a:cs typeface="Arial"/>
              <a:sym typeface="Arial"/>
            </a:endParaRPr>
          </a:p>
        </p:txBody>
      </p:sp>
      <p:cxnSp>
        <p:nvCxnSpPr>
          <p:cNvPr id="500" name="Google Shape;500;p19"/>
          <p:cNvCxnSpPr/>
          <p:nvPr/>
        </p:nvCxnSpPr>
        <p:spPr>
          <a:xfrm>
            <a:off x="4556350" y="3536000"/>
            <a:ext cx="26100" cy="2648700"/>
          </a:xfrm>
          <a:prstGeom prst="straightConnector1">
            <a:avLst/>
          </a:prstGeom>
          <a:noFill/>
          <a:ln cap="flat" cmpd="sng" w="25400">
            <a:solidFill>
              <a:srgbClr val="3498DB"/>
            </a:solidFill>
            <a:prstDash val="solid"/>
            <a:round/>
            <a:headEnd len="sm" w="sm" type="none"/>
            <a:tailEnd len="sm" w="sm" type="none"/>
          </a:ln>
          <a:effectLst>
            <a:outerShdw blurRad="40000" rotWithShape="0" dir="5400000" dist="20000">
              <a:srgbClr val="000000">
                <a:alpha val="36862"/>
              </a:srgbClr>
            </a:outerShdw>
          </a:effectLst>
        </p:spPr>
      </p:cxnSp>
      <p:sp>
        <p:nvSpPr>
          <p:cNvPr id="501" name="Google Shape;501;p19"/>
          <p:cNvSpPr txBox="1"/>
          <p:nvPr/>
        </p:nvSpPr>
        <p:spPr>
          <a:xfrm>
            <a:off x="729550" y="3561188"/>
            <a:ext cx="3132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Kannupriya Kalra</a:t>
            </a:r>
            <a:endParaRPr i="0" sz="1400" u="none" cap="none" strike="noStrike">
              <a:solidFill>
                <a:srgbClr val="000000"/>
              </a:solidFill>
              <a:latin typeface="Comic Sans MS"/>
              <a:ea typeface="Comic Sans MS"/>
              <a:cs typeface="Comic Sans MS"/>
              <a:sym typeface="Comic Sans MS"/>
            </a:endParaRPr>
          </a:p>
        </p:txBody>
      </p:sp>
      <p:sp>
        <p:nvSpPr>
          <p:cNvPr id="502" name="Google Shape;502;p19"/>
          <p:cNvSpPr txBox="1"/>
          <p:nvPr/>
        </p:nvSpPr>
        <p:spPr>
          <a:xfrm>
            <a:off x="914400" y="3840480"/>
            <a:ext cx="3657600" cy="1885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en-US" sz="1700" u="none" cap="none" strike="noStrike">
                <a:solidFill>
                  <a:schemeClr val="dk1"/>
                </a:solidFill>
                <a:latin typeface="Calibri"/>
                <a:ea typeface="Calibri"/>
                <a:cs typeface="Calibri"/>
                <a:sym typeface="Calibri"/>
              </a:rPr>
              <a:t>kannupriyakalra@gmail.com</a:t>
            </a:r>
            <a:endParaRPr b="0" i="0" sz="1500" u="none" cap="none" strike="noStrike">
              <a:solidFill>
                <a:srgbClr val="000000"/>
              </a:solidFill>
              <a:latin typeface="Arial"/>
              <a:ea typeface="Arial"/>
              <a:cs typeface="Arial"/>
              <a:sym typeface="Arial"/>
            </a:endParaRPr>
          </a:p>
          <a:p>
            <a:pPr indent="0" lvl="0" marL="0" marR="0" rtl="0" algn="l">
              <a:lnSpc>
                <a:spcPct val="150000"/>
              </a:lnSpc>
              <a:spcBef>
                <a:spcPts val="1200"/>
              </a:spcBef>
              <a:spcAft>
                <a:spcPts val="0"/>
              </a:spcAft>
              <a:buClr>
                <a:srgbClr val="000000"/>
              </a:buClr>
              <a:buSzPts val="1600"/>
              <a:buFont typeface="Arial"/>
              <a:buNone/>
            </a:pPr>
            <a:r>
              <a:rPr b="0" i="0" lang="en-US" sz="1700" u="none" cap="none" strike="noStrike">
                <a:solidFill>
                  <a:schemeClr val="dk1"/>
                </a:solidFill>
                <a:latin typeface="Calibri"/>
                <a:ea typeface="Calibri"/>
                <a:cs typeface="Calibri"/>
                <a:sym typeface="Calibri"/>
              </a:rPr>
              <a:t>@</a:t>
            </a:r>
            <a:r>
              <a:rPr b="0" i="0" lang="en-US" sz="1100" u="none" cap="none" strike="noStrike">
                <a:solidFill>
                  <a:srgbClr val="1F2328"/>
                </a:solidFill>
                <a:latin typeface="Consolas"/>
                <a:ea typeface="Consolas"/>
                <a:cs typeface="Consolas"/>
                <a:sym typeface="Consolas"/>
              </a:rPr>
              <a:t>kannupriyakalra_46520</a:t>
            </a:r>
            <a:endParaRPr sz="1500"/>
          </a:p>
          <a:p>
            <a:pPr indent="0" lvl="0" marL="0" marR="0" rtl="0" algn="l">
              <a:lnSpc>
                <a:spcPct val="150000"/>
              </a:lnSpc>
              <a:spcBef>
                <a:spcPts val="1200"/>
              </a:spcBef>
              <a:spcAft>
                <a:spcPts val="0"/>
              </a:spcAft>
              <a:buClr>
                <a:srgbClr val="000000"/>
              </a:buClr>
              <a:buSzPts val="1600"/>
              <a:buFont typeface="Arial"/>
              <a:buNone/>
            </a:pPr>
            <a:r>
              <a:rPr lang="en-US" sz="1700">
                <a:solidFill>
                  <a:schemeClr val="dk1"/>
                </a:solidFill>
                <a:latin typeface="Calibri"/>
                <a:ea typeface="Calibri"/>
                <a:cs typeface="Calibri"/>
                <a:sym typeface="Calibri"/>
              </a:rPr>
              <a:t>l</a:t>
            </a:r>
            <a:r>
              <a:rPr b="0" i="0" lang="en-US" sz="1700" u="none" cap="none" strike="noStrike">
                <a:solidFill>
                  <a:schemeClr val="dk1"/>
                </a:solidFill>
                <a:latin typeface="Calibri"/>
                <a:ea typeface="Calibri"/>
                <a:cs typeface="Calibri"/>
                <a:sym typeface="Calibri"/>
              </a:rPr>
              <a:t>inkedin.com/in/kannupriyakalra</a:t>
            </a:r>
            <a:endParaRPr b="0" i="0" sz="1500" u="none" cap="none" strike="noStrike">
              <a:solidFill>
                <a:srgbClr val="000000"/>
              </a:solidFill>
              <a:latin typeface="Arial"/>
              <a:ea typeface="Arial"/>
              <a:cs typeface="Arial"/>
              <a:sym typeface="Arial"/>
            </a:endParaRPr>
          </a:p>
        </p:txBody>
      </p:sp>
      <p:sp>
        <p:nvSpPr>
          <p:cNvPr id="503" name="Google Shape;503;p19"/>
          <p:cNvSpPr txBox="1"/>
          <p:nvPr/>
        </p:nvSpPr>
        <p:spPr>
          <a:xfrm>
            <a:off x="5029200" y="3561200"/>
            <a:ext cx="3657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omic Sans MS"/>
                <a:ea typeface="Comic Sans MS"/>
                <a:cs typeface="Comic Sans MS"/>
                <a:sym typeface="Comic Sans MS"/>
              </a:rPr>
              <a:t>Rory Graves</a:t>
            </a:r>
            <a:endParaRPr i="0" sz="1400" u="none" cap="none" strike="noStrike">
              <a:solidFill>
                <a:srgbClr val="000000"/>
              </a:solidFill>
              <a:latin typeface="Comic Sans MS"/>
              <a:ea typeface="Comic Sans MS"/>
              <a:cs typeface="Comic Sans MS"/>
              <a:sym typeface="Comic Sans MS"/>
            </a:endParaRPr>
          </a:p>
        </p:txBody>
      </p:sp>
      <p:sp>
        <p:nvSpPr>
          <p:cNvPr id="504" name="Google Shape;504;p19"/>
          <p:cNvSpPr txBox="1"/>
          <p:nvPr/>
        </p:nvSpPr>
        <p:spPr>
          <a:xfrm>
            <a:off x="5281850" y="3863580"/>
            <a:ext cx="3657600" cy="1839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t/>
            </a:r>
            <a:endParaRPr sz="17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en-US" sz="1700" u="none" cap="none" strike="noStrike">
                <a:solidFill>
                  <a:srgbClr val="222222"/>
                </a:solidFill>
                <a:highlight>
                  <a:srgbClr val="FFFFFF"/>
                </a:highlight>
                <a:latin typeface="Roboto"/>
                <a:ea typeface="Roboto"/>
                <a:cs typeface="Roboto"/>
                <a:sym typeface="Roboto"/>
              </a:rPr>
              <a:t>rory.graves@fieldmark.co.uk</a:t>
            </a:r>
            <a:endParaRPr b="0" i="0" sz="1700" u="none" cap="none" strike="noStrike">
              <a:solidFill>
                <a:srgbClr val="000000"/>
              </a:solidFill>
              <a:latin typeface="Arial"/>
              <a:ea typeface="Arial"/>
              <a:cs typeface="Arial"/>
              <a:sym typeface="Arial"/>
            </a:endParaRPr>
          </a:p>
          <a:p>
            <a:pPr indent="0" lvl="0" marL="0" marR="0" rtl="0" algn="l">
              <a:lnSpc>
                <a:spcPct val="150000"/>
              </a:lnSpc>
              <a:spcBef>
                <a:spcPts val="1200"/>
              </a:spcBef>
              <a:spcAft>
                <a:spcPts val="0"/>
              </a:spcAft>
              <a:buClr>
                <a:srgbClr val="000000"/>
              </a:buClr>
              <a:buSzPts val="1600"/>
              <a:buFont typeface="Arial"/>
              <a:buNone/>
            </a:pPr>
            <a:r>
              <a:rPr b="0" i="0" lang="en-US" sz="1700" u="none" cap="none" strike="noStrike">
                <a:solidFill>
                  <a:schemeClr val="dk1"/>
                </a:solidFill>
                <a:latin typeface="Calibri"/>
                <a:ea typeface="Calibri"/>
                <a:cs typeface="Calibri"/>
                <a:sym typeface="Calibri"/>
              </a:rPr>
              <a:t>@</a:t>
            </a:r>
            <a:r>
              <a:rPr b="0" i="0" lang="en-US" sz="1700" u="none" cap="none" strike="noStrike">
                <a:solidFill>
                  <a:srgbClr val="1F2328"/>
                </a:solidFill>
                <a:latin typeface="Consolas"/>
                <a:ea typeface="Consolas"/>
                <a:cs typeface="Consolas"/>
                <a:sym typeface="Consolas"/>
              </a:rPr>
              <a:t>rorybot1</a:t>
            </a:r>
            <a:endParaRPr b="0" i="0" sz="1700" u="none" cap="none" strike="noStrike">
              <a:solidFill>
                <a:srgbClr val="000000"/>
              </a:solidFill>
              <a:latin typeface="Arial"/>
              <a:ea typeface="Arial"/>
              <a:cs typeface="Arial"/>
              <a:sym typeface="Arial"/>
            </a:endParaRPr>
          </a:p>
          <a:p>
            <a:pPr indent="0" lvl="0" marL="0" marR="0" rtl="0" algn="l">
              <a:lnSpc>
                <a:spcPct val="150000"/>
              </a:lnSpc>
              <a:spcBef>
                <a:spcPts val="1200"/>
              </a:spcBef>
              <a:spcAft>
                <a:spcPts val="0"/>
              </a:spcAft>
              <a:buClr>
                <a:srgbClr val="000000"/>
              </a:buClr>
              <a:buSzPts val="1600"/>
              <a:buFont typeface="Arial"/>
              <a:buNone/>
            </a:pPr>
            <a:r>
              <a:rPr b="0" i="0" lang="en-US" sz="1700" u="none" cap="none" strike="noStrike">
                <a:solidFill>
                  <a:schemeClr val="dk1"/>
                </a:solidFill>
                <a:latin typeface="Calibri"/>
                <a:ea typeface="Calibri"/>
                <a:cs typeface="Calibri"/>
                <a:sym typeface="Calibri"/>
              </a:rPr>
              <a:t>linkedin.com/in/roryjgraves</a:t>
            </a:r>
            <a:endParaRPr b="0" i="0" sz="1700" u="none" cap="none" strike="noStrike">
              <a:solidFill>
                <a:srgbClr val="000000"/>
              </a:solidFill>
              <a:latin typeface="Arial"/>
              <a:ea typeface="Arial"/>
              <a:cs typeface="Arial"/>
              <a:sym typeface="Arial"/>
            </a:endParaRPr>
          </a:p>
        </p:txBody>
      </p:sp>
      <p:pic>
        <p:nvPicPr>
          <p:cNvPr descr="The Best 19 Open-Ended Questions | Skillslab" id="505" name="Google Shape;505;p19"/>
          <p:cNvPicPr preferRelativeResize="0"/>
          <p:nvPr/>
        </p:nvPicPr>
        <p:blipFill>
          <a:blip r:embed="rId4">
            <a:alphaModFix/>
          </a:blip>
          <a:stretch>
            <a:fillRect/>
          </a:stretch>
        </p:blipFill>
        <p:spPr>
          <a:xfrm>
            <a:off x="1898675" y="235175"/>
            <a:ext cx="5467350" cy="2828925"/>
          </a:xfrm>
          <a:prstGeom prst="rect">
            <a:avLst/>
          </a:prstGeom>
          <a:noFill/>
          <a:ln>
            <a:noFill/>
          </a:ln>
        </p:spPr>
      </p:pic>
      <p:pic>
        <p:nvPicPr>
          <p:cNvPr id="506" name="Google Shape;506;p19"/>
          <p:cNvPicPr preferRelativeResize="0"/>
          <p:nvPr/>
        </p:nvPicPr>
        <p:blipFill>
          <a:blip r:embed="rId5">
            <a:alphaModFix/>
          </a:blip>
          <a:stretch>
            <a:fillRect/>
          </a:stretch>
        </p:blipFill>
        <p:spPr>
          <a:xfrm>
            <a:off x="580576" y="4371975"/>
            <a:ext cx="339425" cy="254577"/>
          </a:xfrm>
          <a:prstGeom prst="rect">
            <a:avLst/>
          </a:prstGeom>
          <a:noFill/>
          <a:ln>
            <a:noFill/>
          </a:ln>
        </p:spPr>
      </p:pic>
      <p:pic>
        <p:nvPicPr>
          <p:cNvPr descr="Twitter X Logo Images - Free Download on Freepik" id="507" name="Google Shape;507;p19"/>
          <p:cNvPicPr preferRelativeResize="0"/>
          <p:nvPr/>
        </p:nvPicPr>
        <p:blipFill>
          <a:blip r:embed="rId6">
            <a:alphaModFix/>
          </a:blip>
          <a:stretch>
            <a:fillRect/>
          </a:stretch>
        </p:blipFill>
        <p:spPr>
          <a:xfrm>
            <a:off x="512350" y="4766575"/>
            <a:ext cx="475876" cy="489901"/>
          </a:xfrm>
          <a:prstGeom prst="rect">
            <a:avLst/>
          </a:prstGeom>
          <a:noFill/>
          <a:ln>
            <a:noFill/>
          </a:ln>
        </p:spPr>
      </p:pic>
      <p:pic>
        <p:nvPicPr>
          <p:cNvPr id="508" name="Google Shape;508;p19"/>
          <p:cNvPicPr preferRelativeResize="0"/>
          <p:nvPr/>
        </p:nvPicPr>
        <p:blipFill>
          <a:blip r:embed="rId7">
            <a:alphaModFix/>
          </a:blip>
          <a:stretch>
            <a:fillRect/>
          </a:stretch>
        </p:blipFill>
        <p:spPr>
          <a:xfrm>
            <a:off x="528175" y="5309125"/>
            <a:ext cx="444226" cy="444226"/>
          </a:xfrm>
          <a:prstGeom prst="rect">
            <a:avLst/>
          </a:prstGeom>
          <a:noFill/>
          <a:ln>
            <a:noFill/>
          </a:ln>
        </p:spPr>
      </p:pic>
      <p:pic>
        <p:nvPicPr>
          <p:cNvPr id="509" name="Google Shape;509;p19"/>
          <p:cNvPicPr preferRelativeResize="0"/>
          <p:nvPr/>
        </p:nvPicPr>
        <p:blipFill>
          <a:blip r:embed="rId5">
            <a:alphaModFix/>
          </a:blip>
          <a:stretch>
            <a:fillRect/>
          </a:stretch>
        </p:blipFill>
        <p:spPr>
          <a:xfrm>
            <a:off x="4953801" y="4371975"/>
            <a:ext cx="339425" cy="254577"/>
          </a:xfrm>
          <a:prstGeom prst="rect">
            <a:avLst/>
          </a:prstGeom>
          <a:noFill/>
          <a:ln>
            <a:noFill/>
          </a:ln>
        </p:spPr>
      </p:pic>
      <p:pic>
        <p:nvPicPr>
          <p:cNvPr descr="Twitter X Logo Images - Free Download on Freepik" id="510" name="Google Shape;510;p19"/>
          <p:cNvPicPr preferRelativeResize="0"/>
          <p:nvPr/>
        </p:nvPicPr>
        <p:blipFill>
          <a:blip r:embed="rId6">
            <a:alphaModFix/>
          </a:blip>
          <a:stretch>
            <a:fillRect/>
          </a:stretch>
        </p:blipFill>
        <p:spPr>
          <a:xfrm>
            <a:off x="4885575" y="4766575"/>
            <a:ext cx="475876" cy="489901"/>
          </a:xfrm>
          <a:prstGeom prst="rect">
            <a:avLst/>
          </a:prstGeom>
          <a:noFill/>
          <a:ln>
            <a:noFill/>
          </a:ln>
        </p:spPr>
      </p:pic>
      <p:pic>
        <p:nvPicPr>
          <p:cNvPr id="511" name="Google Shape;511;p19"/>
          <p:cNvPicPr preferRelativeResize="0"/>
          <p:nvPr/>
        </p:nvPicPr>
        <p:blipFill>
          <a:blip r:embed="rId7">
            <a:alphaModFix/>
          </a:blip>
          <a:stretch>
            <a:fillRect/>
          </a:stretch>
        </p:blipFill>
        <p:spPr>
          <a:xfrm>
            <a:off x="4901400" y="5309125"/>
            <a:ext cx="444226" cy="4442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5" name="Shape 515"/>
        <p:cNvGrpSpPr/>
        <p:nvPr/>
      </p:nvGrpSpPr>
      <p:grpSpPr>
        <a:xfrm>
          <a:off x="0" y="0"/>
          <a:ext cx="0" cy="0"/>
          <a:chOff x="0" y="0"/>
          <a:chExt cx="0" cy="0"/>
        </a:xfrm>
      </p:grpSpPr>
      <p:pic>
        <p:nvPicPr>
          <p:cNvPr id="516" name="Google Shape;516;g36445b3fb1e_4_104"/>
          <p:cNvPicPr preferRelativeResize="0"/>
          <p:nvPr/>
        </p:nvPicPr>
        <p:blipFill rotWithShape="1">
          <a:blip r:embed="rId4">
            <a:alphaModFix/>
          </a:blip>
          <a:srcRect b="11268" l="0" r="0" t="0"/>
          <a:stretch/>
        </p:blipFill>
        <p:spPr>
          <a:xfrm>
            <a:off x="0" y="331201"/>
            <a:ext cx="9143998" cy="5236325"/>
          </a:xfrm>
          <a:prstGeom prst="rect">
            <a:avLst/>
          </a:prstGeom>
          <a:noFill/>
          <a:ln>
            <a:noFill/>
          </a:ln>
        </p:spPr>
      </p:pic>
      <p:sp>
        <p:nvSpPr>
          <p:cNvPr id="517" name="Google Shape;517;g36445b3fb1e_4_104"/>
          <p:cNvSpPr txBox="1"/>
          <p:nvPr/>
        </p:nvSpPr>
        <p:spPr>
          <a:xfrm>
            <a:off x="786600" y="5736525"/>
            <a:ext cx="74049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omic Sans MS"/>
                <a:ea typeface="Comic Sans MS"/>
                <a:cs typeface="Comic Sans MS"/>
                <a:sym typeface="Comic Sans MS"/>
              </a:rPr>
              <a:t>Don’t </a:t>
            </a:r>
            <a:r>
              <a:rPr lang="en-US" sz="3200">
                <a:solidFill>
                  <a:schemeClr val="dk1"/>
                </a:solidFill>
                <a:latin typeface="Comic Sans MS"/>
                <a:ea typeface="Comic Sans MS"/>
                <a:cs typeface="Comic Sans MS"/>
                <a:sym typeface="Comic Sans MS"/>
              </a:rPr>
              <a:t>forget</a:t>
            </a:r>
            <a:r>
              <a:rPr lang="en-US" sz="3200">
                <a:solidFill>
                  <a:schemeClr val="dk1"/>
                </a:solidFill>
                <a:latin typeface="Comic Sans MS"/>
                <a:ea typeface="Comic Sans MS"/>
                <a:cs typeface="Comic Sans MS"/>
                <a:sym typeface="Comic Sans MS"/>
              </a:rPr>
              <a:t> to star us on Github :)</a:t>
            </a:r>
            <a:endParaRPr sz="3200">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pic>
        <p:nvPicPr>
          <p:cNvPr id="179" name="Google Shape;179;p3"/>
          <p:cNvPicPr preferRelativeResize="0"/>
          <p:nvPr/>
        </p:nvPicPr>
        <p:blipFill>
          <a:blip r:embed="rId3">
            <a:alphaModFix/>
          </a:blip>
          <a:stretch>
            <a:fillRect/>
          </a:stretch>
        </p:blipFill>
        <p:spPr>
          <a:xfrm>
            <a:off x="33325" y="174638"/>
            <a:ext cx="1563825" cy="1563825"/>
          </a:xfrm>
          <a:prstGeom prst="rect">
            <a:avLst/>
          </a:prstGeom>
          <a:noFill/>
          <a:ln>
            <a:noFill/>
          </a:ln>
        </p:spPr>
      </p:pic>
      <p:pic>
        <p:nvPicPr>
          <p:cNvPr id="180" name="Google Shape;180;p3" title="BayAreaScalaConference_IntroSlide.JPG"/>
          <p:cNvPicPr preferRelativeResize="0"/>
          <p:nvPr/>
        </p:nvPicPr>
        <p:blipFill rotWithShape="1">
          <a:blip r:embed="rId4">
            <a:alphaModFix/>
          </a:blip>
          <a:srcRect b="22992" l="0" r="0" t="11719"/>
          <a:stretch/>
        </p:blipFill>
        <p:spPr>
          <a:xfrm>
            <a:off x="630600" y="2199600"/>
            <a:ext cx="8178798" cy="3798700"/>
          </a:xfrm>
          <a:prstGeom prst="rect">
            <a:avLst/>
          </a:prstGeom>
          <a:noFill/>
          <a:ln>
            <a:noFill/>
          </a:ln>
        </p:spPr>
      </p:pic>
      <p:pic>
        <p:nvPicPr>
          <p:cNvPr id="181" name="Google Shape;181;p3"/>
          <p:cNvPicPr preferRelativeResize="0"/>
          <p:nvPr/>
        </p:nvPicPr>
        <p:blipFill>
          <a:blip r:embed="rId5">
            <a:alphaModFix/>
          </a:blip>
          <a:stretch>
            <a:fillRect/>
          </a:stretch>
        </p:blipFill>
        <p:spPr>
          <a:xfrm>
            <a:off x="7245575" y="174649"/>
            <a:ext cx="1563827" cy="1563802"/>
          </a:xfrm>
          <a:prstGeom prst="rect">
            <a:avLst/>
          </a:prstGeom>
          <a:noFill/>
          <a:ln>
            <a:noFill/>
          </a:ln>
        </p:spPr>
      </p:pic>
      <p:sp>
        <p:nvSpPr>
          <p:cNvPr id="182" name="Google Shape;182;p3"/>
          <p:cNvSpPr txBox="1"/>
          <p:nvPr/>
        </p:nvSpPr>
        <p:spPr>
          <a:xfrm>
            <a:off x="1196975" y="628650"/>
            <a:ext cx="6390900" cy="65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600"/>
              </a:spcAft>
              <a:buNone/>
            </a:pPr>
            <a:r>
              <a:rPr b="1" lang="en-US" sz="3400">
                <a:solidFill>
                  <a:srgbClr val="1E1E1E"/>
                </a:solidFill>
              </a:rPr>
              <a:t>The Magic Behind the Scenes</a:t>
            </a:r>
            <a:endParaRPr sz="3400">
              <a:solidFill>
                <a:srgbClr val="1E1E1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2" name="Shape 522"/>
        <p:cNvGrpSpPr/>
        <p:nvPr/>
      </p:nvGrpSpPr>
      <p:grpSpPr>
        <a:xfrm>
          <a:off x="0" y="0"/>
          <a:ext cx="0" cy="0"/>
          <a:chOff x="0" y="0"/>
          <a:chExt cx="0" cy="0"/>
        </a:xfrm>
      </p:grpSpPr>
      <p:sp>
        <p:nvSpPr>
          <p:cNvPr id="523" name="Google Shape;523;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sp>
        <p:nvSpPr>
          <p:cNvPr id="524" name="Google Shape;524;p17"/>
          <p:cNvSpPr txBox="1"/>
          <p:nvPr/>
        </p:nvSpPr>
        <p:spPr>
          <a:xfrm>
            <a:off x="457200" y="457200"/>
            <a:ext cx="8229600" cy="7315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C3E50"/>
                </a:solidFill>
                <a:latin typeface="Calibri"/>
                <a:ea typeface="Calibri"/>
                <a:cs typeface="Calibri"/>
                <a:sym typeface="Calibri"/>
              </a:rPr>
              <a:t>Getting Started</a:t>
            </a:r>
            <a:endParaRPr b="0" i="0" sz="1400" u="none" cap="none" strike="noStrike">
              <a:solidFill>
                <a:srgbClr val="000000"/>
              </a:solidFill>
              <a:latin typeface="Arial"/>
              <a:ea typeface="Arial"/>
              <a:cs typeface="Arial"/>
              <a:sym typeface="Arial"/>
            </a:endParaRPr>
          </a:p>
        </p:txBody>
      </p:sp>
      <p:pic>
        <p:nvPicPr>
          <p:cNvPr descr="placeholder_image_7_flat minimal.png" id="525" name="Google Shape;525;p17"/>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526" name="Google Shape;526;p17"/>
          <p:cNvSpPr txBox="1"/>
          <p:nvPr/>
        </p:nvSpPr>
        <p:spPr>
          <a:xfrm>
            <a:off x="119695" y="1737338"/>
            <a:ext cx="3537900" cy="1717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1" lang="en-US" sz="3200">
                <a:solidFill>
                  <a:srgbClr val="FFFFFF"/>
                </a:solidFill>
                <a:latin typeface="Lora"/>
                <a:ea typeface="Lora"/>
                <a:cs typeface="Lora"/>
                <a:sym typeface="Lora"/>
              </a:rPr>
              <a:t>Getting Started with Szork Application</a:t>
            </a:r>
            <a:endParaRPr i="0" sz="3000" u="none" cap="none" strike="noStrike">
              <a:solidFill>
                <a:srgbClr val="000000"/>
              </a:solidFill>
              <a:latin typeface="Lora"/>
              <a:ea typeface="Lora"/>
              <a:cs typeface="Lora"/>
              <a:sym typeface="Lora"/>
            </a:endParaRPr>
          </a:p>
        </p:txBody>
      </p:sp>
      <p:sp>
        <p:nvSpPr>
          <p:cNvPr id="527" name="Google Shape;527;p17"/>
          <p:cNvSpPr/>
          <p:nvPr/>
        </p:nvSpPr>
        <p:spPr>
          <a:xfrm>
            <a:off x="3657600" y="1737360"/>
            <a:ext cx="4572000" cy="548640"/>
          </a:xfrm>
          <a:prstGeom prst="rect">
            <a:avLst/>
          </a:prstGeom>
          <a:solidFill>
            <a:srgbClr val="1E1E1E"/>
          </a:solidFill>
          <a:ln cap="flat" cmpd="sng" w="9525">
            <a:solidFill>
              <a:srgbClr val="3498DB"/>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8" name="Google Shape;528;p17"/>
          <p:cNvSpPr txBox="1"/>
          <p:nvPr/>
        </p:nvSpPr>
        <p:spPr>
          <a:xfrm>
            <a:off x="3840480" y="1828800"/>
            <a:ext cx="42063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Consolas"/>
                <a:ea typeface="Consolas"/>
                <a:cs typeface="Consolas"/>
                <a:sym typeface="Consolas"/>
              </a:rPr>
              <a:t>libraryDependencies += "com.github.llm4s" %% "llm4s" % "0.3.0"</a:t>
            </a:r>
            <a:endParaRPr b="0" i="0" sz="1400" u="none" cap="none" strike="noStrike">
              <a:solidFill>
                <a:srgbClr val="000000"/>
              </a:solidFill>
              <a:latin typeface="Arial"/>
              <a:ea typeface="Arial"/>
              <a:cs typeface="Arial"/>
              <a:sym typeface="Arial"/>
            </a:endParaRPr>
          </a:p>
        </p:txBody>
      </p:sp>
      <p:sp>
        <p:nvSpPr>
          <p:cNvPr id="529" name="Google Shape;529;p17"/>
          <p:cNvSpPr/>
          <p:nvPr/>
        </p:nvSpPr>
        <p:spPr>
          <a:xfrm>
            <a:off x="3657600" y="2926080"/>
            <a:ext cx="4572000" cy="548640"/>
          </a:xfrm>
          <a:prstGeom prst="rect">
            <a:avLst/>
          </a:prstGeom>
          <a:solidFill>
            <a:srgbClr val="1E1E1E"/>
          </a:solidFill>
          <a:ln cap="flat" cmpd="sng" w="9525">
            <a:solidFill>
              <a:srgbClr val="3498DB"/>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0" name="Google Shape;530;p17"/>
          <p:cNvSpPr txBox="1"/>
          <p:nvPr/>
        </p:nvSpPr>
        <p:spPr>
          <a:xfrm>
            <a:off x="3840480" y="3017520"/>
            <a:ext cx="42063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Consolas"/>
                <a:ea typeface="Consolas"/>
                <a:cs typeface="Consolas"/>
                <a:sym typeface="Consolas"/>
              </a:rPr>
              <a:t>export OPENAI_API_KEY="sk-..."</a:t>
            </a:r>
            <a:endParaRPr b="0" i="0" sz="1400" u="none" cap="none" strike="noStrike">
              <a:solidFill>
                <a:srgbClr val="000000"/>
              </a:solidFill>
              <a:latin typeface="Arial"/>
              <a:ea typeface="Arial"/>
              <a:cs typeface="Arial"/>
              <a:sym typeface="Arial"/>
            </a:endParaRPr>
          </a:p>
        </p:txBody>
      </p:sp>
      <p:sp>
        <p:nvSpPr>
          <p:cNvPr id="531" name="Google Shape;531;p17"/>
          <p:cNvSpPr/>
          <p:nvPr/>
        </p:nvSpPr>
        <p:spPr>
          <a:xfrm>
            <a:off x="3657600" y="4114800"/>
            <a:ext cx="4572000" cy="548640"/>
          </a:xfrm>
          <a:prstGeom prst="rect">
            <a:avLst/>
          </a:prstGeom>
          <a:solidFill>
            <a:srgbClr val="1E1E1E"/>
          </a:solidFill>
          <a:ln cap="flat" cmpd="sng" w="9525">
            <a:solidFill>
              <a:srgbClr val="3498DB"/>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placeholder_image_8_minimal.png" id="532" name="Google Shape;532;p17"/>
          <p:cNvPicPr preferRelativeResize="0"/>
          <p:nvPr/>
        </p:nvPicPr>
        <p:blipFill rotWithShape="1">
          <a:blip r:embed="rId4">
            <a:alphaModFix/>
          </a:blip>
          <a:srcRect b="0" l="0" r="0" t="0"/>
          <a:stretch/>
        </p:blipFill>
        <p:spPr>
          <a:xfrm>
            <a:off x="7772400" y="5943600"/>
            <a:ext cx="914400" cy="914400"/>
          </a:xfrm>
          <a:prstGeom prst="rect">
            <a:avLst/>
          </a:prstGeom>
          <a:noFill/>
          <a:ln>
            <a:noFill/>
          </a:ln>
        </p:spPr>
      </p:pic>
      <p:sp>
        <p:nvSpPr>
          <p:cNvPr id="533" name="Google Shape;533;p17"/>
          <p:cNvSpPr txBox="1"/>
          <p:nvPr/>
        </p:nvSpPr>
        <p:spPr>
          <a:xfrm>
            <a:off x="329325" y="5498675"/>
            <a:ext cx="8229600" cy="1223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i="0" lang="en-US" sz="1800" u="none" cap="none" strike="noStrike">
                <a:solidFill>
                  <a:schemeClr val="lt1"/>
                </a:solidFill>
                <a:latin typeface="Lora"/>
                <a:ea typeface="Lora"/>
                <a:cs typeface="Lora"/>
                <a:sym typeface="Lora"/>
              </a:rPr>
              <a:t>Resources:</a:t>
            </a:r>
            <a:endParaRPr i="0" sz="1800" u="none" cap="none" strike="noStrike">
              <a:solidFill>
                <a:schemeClr val="lt1"/>
              </a:solidFill>
              <a:latin typeface="Lora"/>
              <a:ea typeface="Lora"/>
              <a:cs typeface="Lora"/>
              <a:sym typeface="Lora"/>
            </a:endParaRPr>
          </a:p>
          <a:p>
            <a:pPr indent="0" lvl="0" marL="0" marR="0" rtl="0" algn="l">
              <a:lnSpc>
                <a:spcPct val="115000"/>
              </a:lnSpc>
              <a:spcBef>
                <a:spcPts val="0"/>
              </a:spcBef>
              <a:spcAft>
                <a:spcPts val="0"/>
              </a:spcAft>
              <a:buClr>
                <a:srgbClr val="000000"/>
              </a:buClr>
              <a:buSzPts val="1200"/>
              <a:buFont typeface="Arial"/>
              <a:buNone/>
            </a:pPr>
            <a:r>
              <a:rPr i="0" lang="en-US" sz="1600" u="none" cap="none" strike="noStrike">
                <a:solidFill>
                  <a:schemeClr val="lt1"/>
                </a:solidFill>
                <a:latin typeface="Lora"/>
                <a:ea typeface="Lora"/>
                <a:cs typeface="Lora"/>
                <a:sym typeface="Lora"/>
              </a:rPr>
              <a:t>• GitHub: github.com/llm4s/llm4s</a:t>
            </a:r>
            <a:br>
              <a:rPr i="0" lang="en-US" sz="1600" u="none" cap="none" strike="noStrike">
                <a:solidFill>
                  <a:schemeClr val="lt1"/>
                </a:solidFill>
                <a:latin typeface="Lora"/>
                <a:ea typeface="Lora"/>
                <a:cs typeface="Lora"/>
                <a:sym typeface="Lora"/>
              </a:rPr>
            </a:br>
            <a:r>
              <a:rPr i="0" lang="en-US" sz="1600" u="none" cap="none" strike="noStrike">
                <a:solidFill>
                  <a:schemeClr val="lt1"/>
                </a:solidFill>
                <a:latin typeface="Lora"/>
                <a:ea typeface="Lora"/>
                <a:cs typeface="Lora"/>
                <a:sym typeface="Lora"/>
              </a:rPr>
              <a:t>• Docs: [URL]</a:t>
            </a:r>
            <a:br>
              <a:rPr i="0" lang="en-US" sz="1600" u="none" cap="none" strike="noStrike">
                <a:solidFill>
                  <a:schemeClr val="lt1"/>
                </a:solidFill>
                <a:latin typeface="Lora"/>
                <a:ea typeface="Lora"/>
                <a:cs typeface="Lora"/>
                <a:sym typeface="Lora"/>
              </a:rPr>
            </a:br>
            <a:r>
              <a:rPr i="0" lang="en-US" sz="1600" u="none" cap="none" strike="noStrike">
                <a:solidFill>
                  <a:schemeClr val="lt1"/>
                </a:solidFill>
                <a:latin typeface="Lora"/>
                <a:ea typeface="Lora"/>
                <a:cs typeface="Lora"/>
                <a:sym typeface="Lora"/>
              </a:rPr>
              <a:t>• Discord: [Invite link]</a:t>
            </a:r>
            <a:endParaRPr i="0" sz="1800" u="none" cap="none" strike="noStrike">
              <a:solidFill>
                <a:schemeClr val="lt1"/>
              </a:solidFill>
              <a:latin typeface="Lora"/>
              <a:ea typeface="Lora"/>
              <a:cs typeface="Lora"/>
              <a:sym typeface="Lora"/>
            </a:endParaRPr>
          </a:p>
        </p:txBody>
      </p:sp>
      <p:pic>
        <p:nvPicPr>
          <p:cNvPr id="534" name="Google Shape;534;p17"/>
          <p:cNvPicPr preferRelativeResize="0"/>
          <p:nvPr/>
        </p:nvPicPr>
        <p:blipFill rotWithShape="1">
          <a:blip r:embed="rId5">
            <a:alphaModFix/>
          </a:blip>
          <a:srcRect b="12424" l="31218" r="8255" t="13796"/>
          <a:stretch/>
        </p:blipFill>
        <p:spPr>
          <a:xfrm>
            <a:off x="3500100" y="1274625"/>
            <a:ext cx="5515974" cy="3664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538" name="Shape 538"/>
        <p:cNvGrpSpPr/>
        <p:nvPr/>
      </p:nvGrpSpPr>
      <p:grpSpPr>
        <a:xfrm>
          <a:off x="0" y="0"/>
          <a:ext cx="0" cy="0"/>
          <a:chOff x="0" y="0"/>
          <a:chExt cx="0" cy="0"/>
        </a:xfrm>
      </p:grpSpPr>
      <p:sp>
        <p:nvSpPr>
          <p:cNvPr id="539" name="Google Shape;539;g36445b3fb1e_0_119"/>
          <p:cNvSpPr txBox="1"/>
          <p:nvPr>
            <p:ph type="title"/>
          </p:nvPr>
        </p:nvSpPr>
        <p:spPr>
          <a:xfrm>
            <a:off x="457200" y="390113"/>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3400">
                <a:latin typeface="Arial"/>
                <a:ea typeface="Arial"/>
                <a:cs typeface="Arial"/>
                <a:sym typeface="Arial"/>
              </a:rPr>
              <a:t>Coming Soon:</a:t>
            </a:r>
            <a:endParaRPr sz="6200">
              <a:latin typeface="Arial"/>
              <a:ea typeface="Arial"/>
              <a:cs typeface="Arial"/>
              <a:sym typeface="Arial"/>
            </a:endParaRPr>
          </a:p>
        </p:txBody>
      </p:sp>
      <p:sp>
        <p:nvSpPr>
          <p:cNvPr id="540" name="Google Shape;540;g36445b3fb1e_0_119"/>
          <p:cNvSpPr txBox="1"/>
          <p:nvPr>
            <p:ph idx="1" type="body"/>
          </p:nvPr>
        </p:nvSpPr>
        <p:spPr>
          <a:xfrm>
            <a:off x="457200" y="1677425"/>
            <a:ext cx="8229600" cy="3321600"/>
          </a:xfrm>
          <a:prstGeom prst="rect">
            <a:avLst/>
          </a:prstGeom>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t/>
            </a:r>
            <a:endParaRPr sz="2700">
              <a:latin typeface="Arial"/>
              <a:ea typeface="Arial"/>
              <a:cs typeface="Arial"/>
              <a:sym typeface="Arial"/>
            </a:endParaRPr>
          </a:p>
          <a:p>
            <a:pPr indent="0" lvl="0" marL="457200" rtl="0" algn="l">
              <a:lnSpc>
                <a:spcPct val="150000"/>
              </a:lnSpc>
              <a:spcBef>
                <a:spcPts val="0"/>
              </a:spcBef>
              <a:spcAft>
                <a:spcPts val="0"/>
              </a:spcAft>
              <a:buNone/>
            </a:pPr>
            <a:r>
              <a:rPr lang="en-US" sz="2700">
                <a:latin typeface="Arial"/>
                <a:ea typeface="Arial"/>
                <a:cs typeface="Arial"/>
                <a:sym typeface="Arial"/>
              </a:rPr>
              <a:t>→ Streaming support</a:t>
            </a:r>
            <a:endParaRPr sz="2700">
              <a:latin typeface="Arial"/>
              <a:ea typeface="Arial"/>
              <a:cs typeface="Arial"/>
              <a:sym typeface="Arial"/>
            </a:endParaRPr>
          </a:p>
          <a:p>
            <a:pPr indent="0" lvl="0" marL="457200" rtl="0" algn="l">
              <a:lnSpc>
                <a:spcPct val="150000"/>
              </a:lnSpc>
              <a:spcBef>
                <a:spcPts val="0"/>
              </a:spcBef>
              <a:spcAft>
                <a:spcPts val="0"/>
              </a:spcAft>
              <a:buNone/>
            </a:pPr>
            <a:r>
              <a:rPr lang="en-US" sz="2700">
                <a:latin typeface="Arial"/>
                <a:ea typeface="Arial"/>
                <a:cs typeface="Arial"/>
                <a:sym typeface="Arial"/>
              </a:rPr>
              <a:t>→ More providers</a:t>
            </a:r>
            <a:endParaRPr sz="2700">
              <a:latin typeface="Arial"/>
              <a:ea typeface="Arial"/>
              <a:cs typeface="Arial"/>
              <a:sym typeface="Arial"/>
            </a:endParaRPr>
          </a:p>
          <a:p>
            <a:pPr indent="0" lvl="0" marL="457200" rtl="0" algn="l">
              <a:lnSpc>
                <a:spcPct val="150000"/>
              </a:lnSpc>
              <a:spcBef>
                <a:spcPts val="0"/>
              </a:spcBef>
              <a:spcAft>
                <a:spcPts val="0"/>
              </a:spcAft>
              <a:buNone/>
            </a:pPr>
            <a:r>
              <a:rPr lang="en-US" sz="2700">
                <a:latin typeface="Arial"/>
                <a:ea typeface="Arial"/>
                <a:cs typeface="Arial"/>
                <a:sym typeface="Arial"/>
              </a:rPr>
              <a:t>→ Enhanced tool calling</a:t>
            </a:r>
            <a:endParaRPr sz="2700">
              <a:latin typeface="Arial"/>
              <a:ea typeface="Arial"/>
              <a:cs typeface="Arial"/>
              <a:sym typeface="Arial"/>
            </a:endParaRPr>
          </a:p>
          <a:p>
            <a:pPr indent="0" lvl="0" marL="457200" rtl="0" algn="l">
              <a:lnSpc>
                <a:spcPct val="150000"/>
              </a:lnSpc>
              <a:spcBef>
                <a:spcPts val="0"/>
              </a:spcBef>
              <a:spcAft>
                <a:spcPts val="0"/>
              </a:spcAft>
              <a:buNone/>
            </a:pPr>
            <a:r>
              <a:rPr lang="en-US" sz="2700">
                <a:latin typeface="Arial"/>
                <a:ea typeface="Arial"/>
                <a:cs typeface="Arial"/>
                <a:sym typeface="Arial"/>
              </a:rPr>
              <a:t>→ Production templates</a:t>
            </a:r>
            <a:endParaRPr sz="4100">
              <a:latin typeface="Arial"/>
              <a:ea typeface="Arial"/>
              <a:cs typeface="Arial"/>
              <a:sym typeface="Arial"/>
            </a:endParaRPr>
          </a:p>
        </p:txBody>
      </p:sp>
      <p:pic>
        <p:nvPicPr>
          <p:cNvPr id="541" name="Google Shape;541;g36445b3fb1e_0_119"/>
          <p:cNvPicPr preferRelativeResize="0"/>
          <p:nvPr/>
        </p:nvPicPr>
        <p:blipFill rotWithShape="1">
          <a:blip r:embed="rId4">
            <a:alphaModFix/>
          </a:blip>
          <a:srcRect b="0" l="0" r="27278" t="0"/>
          <a:stretch/>
        </p:blipFill>
        <p:spPr>
          <a:xfrm>
            <a:off x="0" y="0"/>
            <a:ext cx="9144003"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45" name="Shape 545"/>
        <p:cNvGrpSpPr/>
        <p:nvPr/>
      </p:nvGrpSpPr>
      <p:grpSpPr>
        <a:xfrm>
          <a:off x="0" y="0"/>
          <a:ext cx="0" cy="0"/>
          <a:chOff x="0" y="0"/>
          <a:chExt cx="0" cy="0"/>
        </a:xfrm>
      </p:grpSpPr>
      <p:sp>
        <p:nvSpPr>
          <p:cNvPr id="546" name="Google Shape;546;g3747011ec70_1_18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7" name="Google Shape;547;g3747011ec70_1_184"/>
          <p:cNvSpPr/>
          <p:nvPr/>
        </p:nvSpPr>
        <p:spPr>
          <a:xfrm flipH="1">
            <a:off x="0" y="0"/>
            <a:ext cx="9144000" cy="1575900"/>
          </a:xfrm>
          <a:prstGeom prst="rect">
            <a:avLst/>
          </a:prstGeom>
          <a:gradFill>
            <a:gsLst>
              <a:gs pos="0">
                <a:srgbClr val="000000">
                  <a:alpha val="94117"/>
                </a:srgbClr>
              </a:gs>
              <a:gs pos="100000">
                <a:srgbClr val="366092"/>
              </a:gs>
            </a:gsLst>
            <a:lin ang="84001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g3747011ec70_1_184"/>
          <p:cNvSpPr/>
          <p:nvPr/>
        </p:nvSpPr>
        <p:spPr>
          <a:xfrm flipH="1" rot="10800000">
            <a:off x="6096642" y="-88"/>
            <a:ext cx="3047400" cy="1576500"/>
          </a:xfrm>
          <a:prstGeom prst="rect">
            <a:avLst/>
          </a:prstGeom>
          <a:gradFill>
            <a:gsLst>
              <a:gs pos="0">
                <a:srgbClr val="244061">
                  <a:alpha val="66274"/>
                </a:srgbClr>
              </a:gs>
              <a:gs pos="19000">
                <a:srgbClr val="244061">
                  <a:alpha val="66274"/>
                </a:srgbClr>
              </a:gs>
              <a:gs pos="100000">
                <a:srgbClr val="4F81BD">
                  <a:alpha val="77254"/>
                </a:srgbClr>
              </a:gs>
            </a:gsLst>
            <a:lin ang="1920016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9" name="Google Shape;549;g3747011ec70_1_184"/>
          <p:cNvSpPr/>
          <p:nvPr/>
        </p:nvSpPr>
        <p:spPr>
          <a:xfrm rot="5400000">
            <a:off x="3783751" y="-3783750"/>
            <a:ext cx="1576500" cy="9144000"/>
          </a:xfrm>
          <a:prstGeom prst="rect">
            <a:avLst/>
          </a:prstGeom>
          <a:gradFill>
            <a:gsLst>
              <a:gs pos="0">
                <a:srgbClr val="4F81BD">
                  <a:alpha val="0"/>
                </a:srgbClr>
              </a:gs>
              <a:gs pos="23000">
                <a:srgbClr val="4F81BD">
                  <a:alpha val="0"/>
                </a:srgbClr>
              </a:gs>
              <a:gs pos="99000">
                <a:srgbClr val="000000">
                  <a:alpha val="72156"/>
                </a:srgbClr>
              </a:gs>
              <a:gs pos="100000">
                <a:srgbClr val="000000">
                  <a:alpha val="72156"/>
                </a:srgbClr>
              </a:gs>
            </a:gsLst>
            <a:lin ang="203999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0" name="Google Shape;550;g3747011ec70_1_184"/>
          <p:cNvSpPr txBox="1"/>
          <p:nvPr>
            <p:ph type="title"/>
          </p:nvPr>
        </p:nvSpPr>
        <p:spPr>
          <a:xfrm>
            <a:off x="1028697" y="348865"/>
            <a:ext cx="7533000" cy="877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3500"/>
              <a:buFont typeface="Calibri"/>
              <a:buNone/>
            </a:pPr>
            <a:r>
              <a:rPr lang="en-US" sz="3500">
                <a:solidFill>
                  <a:srgbClr val="FFFFFF"/>
                </a:solidFill>
              </a:rPr>
              <a:t>LLM4S – Bringing AI to Scala</a:t>
            </a:r>
            <a:endParaRPr/>
          </a:p>
        </p:txBody>
      </p:sp>
      <p:grpSp>
        <p:nvGrpSpPr>
          <p:cNvPr id="551" name="Google Shape;551;g3747011ec70_1_184"/>
          <p:cNvGrpSpPr/>
          <p:nvPr/>
        </p:nvGrpSpPr>
        <p:grpSpPr>
          <a:xfrm>
            <a:off x="1001631" y="2112790"/>
            <a:ext cx="7158560" cy="4192270"/>
            <a:chOff x="518589" y="211"/>
            <a:chExt cx="7158560" cy="4192270"/>
          </a:xfrm>
        </p:grpSpPr>
        <p:sp>
          <p:nvSpPr>
            <p:cNvPr id="552" name="Google Shape;552;g3747011ec70_1_184"/>
            <p:cNvSpPr/>
            <p:nvPr/>
          </p:nvSpPr>
          <p:spPr>
            <a:xfrm>
              <a:off x="827085" y="211"/>
              <a:ext cx="965100" cy="965100"/>
            </a:xfrm>
            <a:prstGeom prst="ellipse">
              <a:avLst/>
            </a:prstGeom>
            <a:solidFill>
              <a:srgbClr val="BF50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g3747011ec70_1_184"/>
            <p:cNvSpPr/>
            <p:nvPr/>
          </p:nvSpPr>
          <p:spPr>
            <a:xfrm>
              <a:off x="1032749" y="205875"/>
              <a:ext cx="553800" cy="5538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3747011ec70_1_184"/>
            <p:cNvSpPr/>
            <p:nvPr/>
          </p:nvSpPr>
          <p:spPr>
            <a:xfrm>
              <a:off x="518589" y="1265836"/>
              <a:ext cx="1581900" cy="63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g3747011ec70_1_184"/>
            <p:cNvSpPr txBox="1"/>
            <p:nvPr/>
          </p:nvSpPr>
          <p:spPr>
            <a:xfrm>
              <a:off x="518589" y="1265836"/>
              <a:ext cx="1581900" cy="63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WHAT IS LLM4S?</a:t>
              </a:r>
              <a:endParaRPr b="0" i="0" sz="1400" u="none" cap="none" strike="noStrike">
                <a:solidFill>
                  <a:srgbClr val="000000"/>
                </a:solidFill>
                <a:latin typeface="Arial"/>
                <a:ea typeface="Arial"/>
                <a:cs typeface="Arial"/>
                <a:sym typeface="Arial"/>
              </a:endParaRPr>
            </a:p>
          </p:txBody>
        </p:sp>
        <p:sp>
          <p:nvSpPr>
            <p:cNvPr id="556" name="Google Shape;556;g3747011ec70_1_184"/>
            <p:cNvSpPr/>
            <p:nvPr/>
          </p:nvSpPr>
          <p:spPr>
            <a:xfrm>
              <a:off x="2685972" y="211"/>
              <a:ext cx="965100" cy="9651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3747011ec70_1_184"/>
            <p:cNvSpPr/>
            <p:nvPr/>
          </p:nvSpPr>
          <p:spPr>
            <a:xfrm>
              <a:off x="2891636" y="205875"/>
              <a:ext cx="553800" cy="5538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g3747011ec70_1_184"/>
            <p:cNvSpPr/>
            <p:nvPr/>
          </p:nvSpPr>
          <p:spPr>
            <a:xfrm>
              <a:off x="2377476" y="1265836"/>
              <a:ext cx="1581900" cy="63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3747011ec70_1_184"/>
            <p:cNvSpPr txBox="1"/>
            <p:nvPr/>
          </p:nvSpPr>
          <p:spPr>
            <a:xfrm>
              <a:off x="2377476" y="1265836"/>
              <a:ext cx="1581900" cy="63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HOW IT ENHANCES STRUCTURED, TYPE-SAFE AI DEVELOPMENT</a:t>
              </a:r>
              <a:endParaRPr b="0" i="0" sz="1400" u="none" cap="none" strike="noStrike">
                <a:solidFill>
                  <a:srgbClr val="000000"/>
                </a:solidFill>
                <a:latin typeface="Arial"/>
                <a:ea typeface="Arial"/>
                <a:cs typeface="Arial"/>
                <a:sym typeface="Arial"/>
              </a:endParaRPr>
            </a:p>
          </p:txBody>
        </p:sp>
        <p:sp>
          <p:nvSpPr>
            <p:cNvPr id="560" name="Google Shape;560;g3747011ec70_1_184"/>
            <p:cNvSpPr/>
            <p:nvPr/>
          </p:nvSpPr>
          <p:spPr>
            <a:xfrm>
              <a:off x="4544859" y="211"/>
              <a:ext cx="965100" cy="9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g3747011ec70_1_184"/>
            <p:cNvSpPr/>
            <p:nvPr/>
          </p:nvSpPr>
          <p:spPr>
            <a:xfrm>
              <a:off x="4750523" y="205875"/>
              <a:ext cx="553800" cy="5538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3747011ec70_1_184"/>
            <p:cNvSpPr/>
            <p:nvPr/>
          </p:nvSpPr>
          <p:spPr>
            <a:xfrm>
              <a:off x="4236363" y="1265836"/>
              <a:ext cx="1581900" cy="63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g3747011ec70_1_184"/>
            <p:cNvSpPr txBox="1"/>
            <p:nvPr/>
          </p:nvSpPr>
          <p:spPr>
            <a:xfrm>
              <a:off x="4236363" y="1265836"/>
              <a:ext cx="1581900" cy="63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CURRENT STATUS &amp; ROADMAP</a:t>
              </a:r>
              <a:endParaRPr b="0" i="0" sz="1400" u="none" cap="none" strike="noStrike">
                <a:solidFill>
                  <a:srgbClr val="000000"/>
                </a:solidFill>
                <a:latin typeface="Arial"/>
                <a:ea typeface="Arial"/>
                <a:cs typeface="Arial"/>
                <a:sym typeface="Arial"/>
              </a:endParaRPr>
            </a:p>
          </p:txBody>
        </p:sp>
        <p:sp>
          <p:nvSpPr>
            <p:cNvPr id="564" name="Google Shape;564;g3747011ec70_1_184"/>
            <p:cNvSpPr/>
            <p:nvPr/>
          </p:nvSpPr>
          <p:spPr>
            <a:xfrm>
              <a:off x="6403746" y="211"/>
              <a:ext cx="965100" cy="965100"/>
            </a:xfrm>
            <a:prstGeom prst="ellipse">
              <a:avLst/>
            </a:prstGeom>
            <a:solidFill>
              <a:srgbClr val="49AC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3747011ec70_1_184"/>
            <p:cNvSpPr/>
            <p:nvPr/>
          </p:nvSpPr>
          <p:spPr>
            <a:xfrm>
              <a:off x="6609410" y="205875"/>
              <a:ext cx="553800" cy="5538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g3747011ec70_1_184"/>
            <p:cNvSpPr/>
            <p:nvPr/>
          </p:nvSpPr>
          <p:spPr>
            <a:xfrm>
              <a:off x="6095249" y="1265836"/>
              <a:ext cx="1581900" cy="63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3747011ec70_1_184"/>
            <p:cNvSpPr txBox="1"/>
            <p:nvPr/>
          </p:nvSpPr>
          <p:spPr>
            <a:xfrm>
              <a:off x="6095249" y="1265836"/>
              <a:ext cx="1581900" cy="63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ROBUST TOOL CALLING</a:t>
              </a:r>
              <a:endParaRPr b="0" i="0" sz="1400" u="none" cap="none" strike="noStrike">
                <a:solidFill>
                  <a:srgbClr val="000000"/>
                </a:solidFill>
                <a:latin typeface="Arial"/>
                <a:ea typeface="Arial"/>
                <a:cs typeface="Arial"/>
                <a:sym typeface="Arial"/>
              </a:endParaRPr>
            </a:p>
          </p:txBody>
        </p:sp>
        <p:sp>
          <p:nvSpPr>
            <p:cNvPr id="568" name="Google Shape;568;g3747011ec70_1_184"/>
            <p:cNvSpPr/>
            <p:nvPr/>
          </p:nvSpPr>
          <p:spPr>
            <a:xfrm>
              <a:off x="2685972" y="2294156"/>
              <a:ext cx="965100" cy="965100"/>
            </a:xfrm>
            <a:prstGeom prst="ellipse">
              <a:avLst/>
            </a:prstGeom>
            <a:solidFill>
              <a:srgbClr val="F795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3747011ec70_1_184"/>
            <p:cNvSpPr/>
            <p:nvPr/>
          </p:nvSpPr>
          <p:spPr>
            <a:xfrm>
              <a:off x="2891636" y="2499820"/>
              <a:ext cx="553800" cy="5538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g3747011ec70_1_184"/>
            <p:cNvSpPr/>
            <p:nvPr/>
          </p:nvSpPr>
          <p:spPr>
            <a:xfrm>
              <a:off x="2377476" y="3559781"/>
              <a:ext cx="1581900" cy="63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3747011ec70_1_184"/>
            <p:cNvSpPr txBox="1"/>
            <p:nvPr/>
          </p:nvSpPr>
          <p:spPr>
            <a:xfrm>
              <a:off x="2377476" y="3559781"/>
              <a:ext cx="1581900" cy="63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MULTI-STEP WORKFLOWS</a:t>
              </a:r>
              <a:endParaRPr b="0" i="0" sz="1400" u="none" cap="none" strike="noStrike">
                <a:solidFill>
                  <a:srgbClr val="000000"/>
                </a:solidFill>
                <a:latin typeface="Arial"/>
                <a:ea typeface="Arial"/>
                <a:cs typeface="Arial"/>
                <a:sym typeface="Arial"/>
              </a:endParaRPr>
            </a:p>
          </p:txBody>
        </p:sp>
        <p:sp>
          <p:nvSpPr>
            <p:cNvPr id="572" name="Google Shape;572;g3747011ec70_1_184"/>
            <p:cNvSpPr/>
            <p:nvPr/>
          </p:nvSpPr>
          <p:spPr>
            <a:xfrm>
              <a:off x="4544859" y="2294156"/>
              <a:ext cx="965100" cy="965100"/>
            </a:xfrm>
            <a:prstGeom prst="ellipse">
              <a:avLst/>
            </a:prstGeom>
            <a:solidFill>
              <a:srgbClr val="BF50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3747011ec70_1_184"/>
            <p:cNvSpPr/>
            <p:nvPr/>
          </p:nvSpPr>
          <p:spPr>
            <a:xfrm>
              <a:off x="4750523" y="2499820"/>
              <a:ext cx="553800" cy="553800"/>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3747011ec70_1_184"/>
            <p:cNvSpPr/>
            <p:nvPr/>
          </p:nvSpPr>
          <p:spPr>
            <a:xfrm>
              <a:off x="4236363" y="3559781"/>
              <a:ext cx="1581900" cy="63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3747011ec70_1_184"/>
            <p:cNvSpPr txBox="1"/>
            <p:nvPr/>
          </p:nvSpPr>
          <p:spPr>
            <a:xfrm>
              <a:off x="4236363" y="3559781"/>
              <a:ext cx="1581900" cy="63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AGENTIC PROGRAMMING</a:t>
              </a:r>
              <a:endParaRPr b="0" i="0" sz="1400" u="none" cap="none" strike="noStrike">
                <a:solidFill>
                  <a:srgbClr val="000000"/>
                </a:solidFill>
                <a:latin typeface="Arial"/>
                <a:ea typeface="Arial"/>
                <a:cs typeface="Arial"/>
                <a:sym typeface="Arial"/>
              </a:endParaRPr>
            </a:p>
          </p:txBody>
        </p:sp>
      </p:grpSp>
      <p:pic>
        <p:nvPicPr>
          <p:cNvPr id="576" name="Google Shape;576;g3747011ec70_1_184" title="llm4s_logo.png"/>
          <p:cNvPicPr preferRelativeResize="0"/>
          <p:nvPr/>
        </p:nvPicPr>
        <p:blipFill rotWithShape="1">
          <a:blip r:embed="rId9">
            <a:alphaModFix/>
          </a:blip>
          <a:srcRect b="0" l="0" r="0" t="0"/>
          <a:stretch/>
        </p:blipFill>
        <p:spPr>
          <a:xfrm>
            <a:off x="7687075" y="203250"/>
            <a:ext cx="1330750" cy="116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822"/>
                                        <p:tgtEl>
                                          <p:spTgt spid="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81" name="Shape 581"/>
        <p:cNvGrpSpPr/>
        <p:nvPr/>
      </p:nvGrpSpPr>
      <p:grpSpPr>
        <a:xfrm>
          <a:off x="0" y="0"/>
          <a:ext cx="0" cy="0"/>
          <a:chOff x="0" y="0"/>
          <a:chExt cx="0" cy="0"/>
        </a:xfrm>
      </p:grpSpPr>
      <p:sp>
        <p:nvSpPr>
          <p:cNvPr id="582" name="Google Shape;582;p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3" name="Google Shape;583;p7"/>
          <p:cNvSpPr/>
          <p:nvPr/>
        </p:nvSpPr>
        <p:spPr>
          <a:xfrm>
            <a:off x="4057647" y="-1"/>
            <a:ext cx="5086352" cy="2286000"/>
          </a:xfrm>
          <a:prstGeom prst="rect">
            <a:avLst/>
          </a:prstGeom>
          <a:solidFill>
            <a:schemeClr val="lt1"/>
          </a:solidFill>
          <a:ln>
            <a:noFill/>
          </a:ln>
          <a:effectLst>
            <a:outerShdw blurRad="355600" sx="95000" rotWithShape="0" algn="t" dist="152400" sy="95000">
              <a:srgbClr val="000000">
                <a:alpha val="2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4" name="Google Shape;584;p7"/>
          <p:cNvSpPr txBox="1"/>
          <p:nvPr>
            <p:ph type="title"/>
          </p:nvPr>
        </p:nvSpPr>
        <p:spPr>
          <a:xfrm>
            <a:off x="4586487" y="405685"/>
            <a:ext cx="4098726" cy="1559301"/>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Calibri"/>
              <a:buNone/>
            </a:pPr>
            <a:r>
              <a:rPr b="1" lang="en-US" sz="3500"/>
              <a:t>Code Generation</a:t>
            </a:r>
            <a:endParaRPr sz="3500"/>
          </a:p>
        </p:txBody>
      </p:sp>
      <p:sp>
        <p:nvSpPr>
          <p:cNvPr id="585" name="Google Shape;585;p7"/>
          <p:cNvSpPr txBox="1"/>
          <p:nvPr>
            <p:ph idx="1" type="body"/>
          </p:nvPr>
        </p:nvSpPr>
        <p:spPr>
          <a:xfrm>
            <a:off x="219024" y="2562726"/>
            <a:ext cx="3935505" cy="3496878"/>
          </a:xfrm>
          <a:prstGeom prst="rect">
            <a:avLst/>
          </a:prstGeom>
          <a:noFill/>
          <a:ln>
            <a:noFill/>
          </a:ln>
        </p:spPr>
        <p:txBody>
          <a:bodyPr anchorCtr="0" anchor="ctr"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800"/>
              <a:buChar char="•"/>
            </a:pPr>
            <a:r>
              <a:rPr b="1" lang="en-US" sz="1600"/>
              <a:t>Secure processing environment</a:t>
            </a:r>
            <a:endParaRPr/>
          </a:p>
          <a:p>
            <a:pPr indent="-342900" lvl="0" marL="342900" rtl="0" algn="l">
              <a:lnSpc>
                <a:spcPct val="100000"/>
              </a:lnSpc>
              <a:spcBef>
                <a:spcPts val="0"/>
              </a:spcBef>
              <a:spcAft>
                <a:spcPts val="0"/>
              </a:spcAft>
              <a:buClr>
                <a:schemeClr val="dk1"/>
              </a:buClr>
              <a:buSzPts val="1800"/>
              <a:buChar char="•"/>
            </a:pPr>
            <a:r>
              <a:rPr b="1" lang="en-US" sz="1600"/>
              <a:t>Tools </a:t>
            </a:r>
            <a:endParaRPr/>
          </a:p>
          <a:p>
            <a:pPr indent="-342900" lvl="1" marL="800100" rtl="0" algn="l">
              <a:lnSpc>
                <a:spcPct val="100000"/>
              </a:lnSpc>
              <a:spcBef>
                <a:spcPts val="0"/>
              </a:spcBef>
              <a:spcAft>
                <a:spcPts val="0"/>
              </a:spcAft>
              <a:buSzPts val="1800"/>
              <a:buChar char="•"/>
            </a:pPr>
            <a:r>
              <a:rPr b="1" lang="en-US" sz="1200"/>
              <a:t>Editting</a:t>
            </a:r>
            <a:endParaRPr b="1" sz="1200"/>
          </a:p>
          <a:p>
            <a:pPr indent="-342900" lvl="1" marL="800100" rtl="0" algn="l">
              <a:lnSpc>
                <a:spcPct val="100000"/>
              </a:lnSpc>
              <a:spcBef>
                <a:spcPts val="0"/>
              </a:spcBef>
              <a:spcAft>
                <a:spcPts val="0"/>
              </a:spcAft>
              <a:buSzPts val="1800"/>
              <a:buChar char="•"/>
            </a:pPr>
            <a:r>
              <a:rPr b="1" lang="en-US" sz="1200"/>
              <a:t>LSP</a:t>
            </a:r>
            <a:endParaRPr/>
          </a:p>
          <a:p>
            <a:pPr indent="-342900" lvl="0" marL="342900" rtl="0" algn="l">
              <a:lnSpc>
                <a:spcPct val="100000"/>
              </a:lnSpc>
              <a:spcBef>
                <a:spcPts val="0"/>
              </a:spcBef>
              <a:spcAft>
                <a:spcPts val="0"/>
              </a:spcAft>
              <a:buSzPts val="1800"/>
              <a:buChar char="•"/>
            </a:pPr>
            <a:r>
              <a:rPr lang="en-US" sz="1600"/>
              <a:t>Coding agent</a:t>
            </a:r>
            <a:endParaRPr/>
          </a:p>
          <a:p>
            <a:pPr indent="-342900" lvl="0" marL="342900" rtl="0" algn="l">
              <a:lnSpc>
                <a:spcPct val="100000"/>
              </a:lnSpc>
              <a:spcBef>
                <a:spcPts val="0"/>
              </a:spcBef>
              <a:spcAft>
                <a:spcPts val="0"/>
              </a:spcAft>
              <a:buSzPts val="1800"/>
              <a:buChar char="•"/>
            </a:pPr>
            <a:r>
              <a:rPr lang="en-US" sz="1600"/>
              <a:t>Auto compilatin after action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90" name="Shape 590"/>
        <p:cNvGrpSpPr/>
        <p:nvPr/>
      </p:nvGrpSpPr>
      <p:grpSpPr>
        <a:xfrm>
          <a:off x="0" y="0"/>
          <a:ext cx="0" cy="0"/>
          <a:chOff x="0" y="0"/>
          <a:chExt cx="0" cy="0"/>
        </a:xfrm>
      </p:grpSpPr>
      <p:sp>
        <p:nvSpPr>
          <p:cNvPr id="591" name="Google Shape;591;p10"/>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2" name="Google Shape;592;p10"/>
          <p:cNvSpPr txBox="1"/>
          <p:nvPr>
            <p:ph type="title"/>
          </p:nvPr>
        </p:nvSpPr>
        <p:spPr>
          <a:xfrm>
            <a:off x="473202" y="502920"/>
            <a:ext cx="2564892" cy="146304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Calibri"/>
              <a:buNone/>
            </a:pPr>
            <a:r>
              <a:rPr b="1" lang="en-US" sz="3600"/>
              <a:t>Tool Calling in Action</a:t>
            </a:r>
            <a:endParaRPr sz="3600"/>
          </a:p>
        </p:txBody>
      </p:sp>
      <p:sp>
        <p:nvSpPr>
          <p:cNvPr id="593" name="Google Shape;593;p10"/>
          <p:cNvSpPr/>
          <p:nvPr/>
        </p:nvSpPr>
        <p:spPr>
          <a:xfrm rot="5400000">
            <a:off x="2480309" y="1227582"/>
            <a:ext cx="1554480" cy="13716"/>
          </a:xfrm>
          <a:custGeom>
            <a:rect b="b" l="l" r="r" t="t"/>
            <a:pathLst>
              <a:path extrusionOk="0" fill="none" h="13716"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extrusionOk="0" h="13716"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4" name="Google Shape;594;p10"/>
          <p:cNvSpPr txBox="1"/>
          <p:nvPr>
            <p:ph idx="1" type="body"/>
          </p:nvPr>
        </p:nvSpPr>
        <p:spPr>
          <a:xfrm>
            <a:off x="3490721" y="502920"/>
            <a:ext cx="5170932" cy="1463040"/>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1800"/>
              <a:buChar char="•"/>
            </a:pPr>
            <a:r>
              <a:rPr b="1" lang="en-US" sz="1000"/>
              <a:t>Page Layout: Flow diagram with code examples</a:t>
            </a:r>
            <a:endParaRPr sz="1000"/>
          </a:p>
          <a:p>
            <a:pPr indent="-342900" lvl="0" marL="342900" rtl="0" algn="l">
              <a:lnSpc>
                <a:spcPct val="90000"/>
              </a:lnSpc>
              <a:spcBef>
                <a:spcPts val="360"/>
              </a:spcBef>
              <a:spcAft>
                <a:spcPts val="0"/>
              </a:spcAft>
              <a:buClr>
                <a:schemeClr val="dk1"/>
              </a:buClr>
              <a:buSzPts val="1800"/>
              <a:buChar char="•"/>
            </a:pPr>
            <a:r>
              <a:rPr b="1" lang="en-US" sz="1000"/>
              <a:t>Visual Specification:</a:t>
            </a:r>
            <a:endParaRPr sz="1000"/>
          </a:p>
          <a:p>
            <a:pPr indent="-285750" lvl="1" marL="742950" rtl="0" algn="l">
              <a:lnSpc>
                <a:spcPct val="90000"/>
              </a:lnSpc>
              <a:spcBef>
                <a:spcPts val="320"/>
              </a:spcBef>
              <a:spcAft>
                <a:spcPts val="0"/>
              </a:spcAft>
              <a:buClr>
                <a:schemeClr val="dk1"/>
              </a:buClr>
              <a:buSzPts val="1600"/>
              <a:buChar char="–"/>
            </a:pPr>
            <a:r>
              <a:rPr lang="en-US" sz="1000"/>
              <a:t>• Step-by-step flow visualization</a:t>
            </a:r>
            <a:endParaRPr/>
          </a:p>
          <a:p>
            <a:pPr indent="-285750" lvl="1" marL="742950" rtl="0" algn="l">
              <a:lnSpc>
                <a:spcPct val="90000"/>
              </a:lnSpc>
              <a:spcBef>
                <a:spcPts val="320"/>
              </a:spcBef>
              <a:spcAft>
                <a:spcPts val="0"/>
              </a:spcAft>
              <a:buClr>
                <a:schemeClr val="dk1"/>
              </a:buClr>
              <a:buSzPts val="1600"/>
              <a:buChar char="–"/>
            </a:pPr>
            <a:r>
              <a:rPr lang="en-US" sz="1000"/>
              <a:t>• Code snippets at each step</a:t>
            </a:r>
            <a:endParaRPr/>
          </a:p>
          <a:p>
            <a:pPr indent="-285750" lvl="1" marL="742950" rtl="0" algn="l">
              <a:lnSpc>
                <a:spcPct val="90000"/>
              </a:lnSpc>
              <a:spcBef>
                <a:spcPts val="320"/>
              </a:spcBef>
              <a:spcAft>
                <a:spcPts val="0"/>
              </a:spcAft>
              <a:buClr>
                <a:schemeClr val="dk1"/>
              </a:buClr>
              <a:buSzPts val="1600"/>
              <a:buChar char="–"/>
            </a:pPr>
            <a:r>
              <a:rPr lang="en-US" sz="1000"/>
              <a:t>• Success/error paths clearly marked</a:t>
            </a:r>
            <a:endParaRPr/>
          </a:p>
          <a:p>
            <a:pPr indent="-285750" lvl="1" marL="742950" rtl="0" algn="l">
              <a:lnSpc>
                <a:spcPct val="90000"/>
              </a:lnSpc>
              <a:spcBef>
                <a:spcPts val="320"/>
              </a:spcBef>
              <a:spcAft>
                <a:spcPts val="0"/>
              </a:spcAft>
              <a:buClr>
                <a:schemeClr val="dk1"/>
              </a:buClr>
              <a:buSzPts val="1600"/>
              <a:buChar char="–"/>
            </a:pPr>
            <a:r>
              <a:rPr lang="en-US" sz="1000"/>
              <a:t>• Type signatures highlighted</a:t>
            </a:r>
            <a:endParaRPr/>
          </a:p>
          <a:p>
            <a:pPr indent="-342900" lvl="0" marL="342900" rtl="0" algn="l">
              <a:lnSpc>
                <a:spcPct val="90000"/>
              </a:lnSpc>
              <a:spcBef>
                <a:spcPts val="360"/>
              </a:spcBef>
              <a:spcAft>
                <a:spcPts val="0"/>
              </a:spcAft>
              <a:buClr>
                <a:schemeClr val="dk1"/>
              </a:buClr>
              <a:buSzPts val="1800"/>
              <a:buChar char="•"/>
            </a:pPr>
            <a:r>
              <a:rPr b="1" lang="en-US" sz="1000"/>
              <a:t>Tool Calling Flow:</a:t>
            </a:r>
            <a:endParaRPr sz="1000"/>
          </a:p>
        </p:txBody>
      </p:sp>
      <p:graphicFrame>
        <p:nvGraphicFramePr>
          <p:cNvPr id="595" name="Google Shape;595;p10"/>
          <p:cNvGraphicFramePr/>
          <p:nvPr/>
        </p:nvGraphicFramePr>
        <p:xfrm>
          <a:off x="473202" y="2607603"/>
          <a:ext cx="3000000" cy="3000000"/>
        </p:xfrm>
        <a:graphic>
          <a:graphicData uri="http://schemas.openxmlformats.org/drawingml/2006/table">
            <a:tbl>
              <a:tblPr bandRow="1" firstRow="1">
                <a:noFill/>
                <a:tableStyleId>{D6A5389C-A745-45E7-8DA3-61FD1DF4F956}</a:tableStyleId>
              </a:tblPr>
              <a:tblGrid>
                <a:gridCol w="1002450"/>
                <a:gridCol w="1898050"/>
                <a:gridCol w="5287950"/>
              </a:tblGrid>
              <a:tr h="497775">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t>Step</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t>Action</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t>Code</a:t>
                      </a:r>
                      <a:endParaRPr sz="1700" u="none" cap="none" strike="noStrike"/>
                    </a:p>
                  </a:txBody>
                  <a:tcPr marT="56575" marB="56575" marR="113150" marL="113150"/>
                </a:tc>
              </a:tr>
              <a:tr h="497775">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dk1"/>
                          </a:solidFill>
                          <a:latin typeface="Calibri"/>
                          <a:ea typeface="Calibri"/>
                          <a:cs typeface="Calibri"/>
                          <a:sym typeface="Calibri"/>
                        </a:rPr>
                        <a:t>1</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dk1"/>
                          </a:solidFill>
                          <a:latin typeface="Calibri"/>
                          <a:ea typeface="Calibri"/>
                          <a:cs typeface="Calibri"/>
                          <a:sym typeface="Calibri"/>
                        </a:rPr>
                        <a:t>Define tool</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latin typeface="Courier New"/>
                          <a:ea typeface="Courier New"/>
                          <a:cs typeface="Courier New"/>
                          <a:sym typeface="Courier New"/>
                        </a:rPr>
                        <a:t>ToolFunction[Input, Output]</a:t>
                      </a:r>
                      <a:endParaRPr sz="1700" u="none" cap="none" strike="noStrike"/>
                    </a:p>
                  </a:txBody>
                  <a:tcPr marT="56575" marB="56575" marR="113150" marL="113150"/>
                </a:tc>
              </a:tr>
              <a:tr h="497775">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dk1"/>
                          </a:solidFill>
                          <a:latin typeface="Calibri"/>
                          <a:ea typeface="Calibri"/>
                          <a:cs typeface="Calibri"/>
                          <a:sym typeface="Calibri"/>
                        </a:rPr>
                        <a:t>2</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dk1"/>
                          </a:solidFill>
                          <a:latin typeface="Calibri"/>
                          <a:ea typeface="Calibri"/>
                          <a:cs typeface="Calibri"/>
                          <a:sym typeface="Calibri"/>
                        </a:rPr>
                        <a:t>Register</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latin typeface="Courier New"/>
                          <a:ea typeface="Courier New"/>
                          <a:cs typeface="Courier New"/>
                          <a:sym typeface="Courier New"/>
                        </a:rPr>
                        <a:t>ToolRegistry(Seq(tool))</a:t>
                      </a:r>
                      <a:endParaRPr sz="1700" u="none" cap="none" strike="noStrike"/>
                    </a:p>
                  </a:txBody>
                  <a:tcPr marT="56575" marB="56575" marR="113150" marL="113150"/>
                </a:tc>
              </a:tr>
              <a:tr h="837150">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dk1"/>
                          </a:solidFill>
                          <a:latin typeface="Calibri"/>
                          <a:ea typeface="Calibri"/>
                          <a:cs typeface="Calibri"/>
                          <a:sym typeface="Calibri"/>
                        </a:rPr>
                        <a:t>3</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dk1"/>
                          </a:solidFill>
                          <a:latin typeface="Calibri"/>
                          <a:ea typeface="Calibri"/>
                          <a:cs typeface="Calibri"/>
                          <a:sym typeface="Calibri"/>
                        </a:rPr>
                        <a:t>LLM decides</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latin typeface="Courier New"/>
                          <a:ea typeface="Courier New"/>
                          <a:cs typeface="Courier New"/>
                          <a:sym typeface="Courier New"/>
                        </a:rPr>
                        <a:t>complete(conversation, options)</a:t>
                      </a:r>
                      <a:endParaRPr sz="1700" u="none" cap="none" strike="noStrike"/>
                    </a:p>
                  </a:txBody>
                  <a:tcPr marT="56575" marB="56575" marR="113150" marL="113150"/>
                </a:tc>
              </a:tr>
              <a:tr h="497775">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dk1"/>
                          </a:solidFill>
                          <a:latin typeface="Calibri"/>
                          <a:ea typeface="Calibri"/>
                          <a:cs typeface="Calibri"/>
                          <a:sym typeface="Calibri"/>
                        </a:rPr>
                        <a:t>4</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dk1"/>
                          </a:solidFill>
                          <a:latin typeface="Calibri"/>
                          <a:ea typeface="Calibri"/>
                          <a:cs typeface="Calibri"/>
                          <a:sym typeface="Calibri"/>
                        </a:rPr>
                        <a:t>Execute</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latin typeface="Courier New"/>
                          <a:ea typeface="Courier New"/>
                          <a:cs typeface="Courier New"/>
                          <a:sym typeface="Courier New"/>
                        </a:rPr>
                        <a:t>toolRegistry.execute(request)</a:t>
                      </a:r>
                      <a:endParaRPr sz="1700" u="none" cap="none" strike="noStrike"/>
                    </a:p>
                  </a:txBody>
                  <a:tcPr marT="56575" marB="56575" marR="113150" marL="113150"/>
                </a:tc>
              </a:tr>
              <a:tr h="497775">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dk1"/>
                          </a:solidFill>
                          <a:latin typeface="Calibri"/>
                          <a:ea typeface="Calibri"/>
                          <a:cs typeface="Calibri"/>
                          <a:sym typeface="Calibri"/>
                        </a:rPr>
                        <a:t>5</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dk1"/>
                          </a:solidFill>
                          <a:latin typeface="Calibri"/>
                          <a:ea typeface="Calibri"/>
                          <a:cs typeface="Calibri"/>
                          <a:sym typeface="Calibri"/>
                        </a:rPr>
                        <a:t>Return result</a:t>
                      </a:r>
                      <a:endParaRPr sz="1700" u="none" cap="none" strike="noStrike"/>
                    </a:p>
                  </a:txBody>
                  <a:tcPr marT="56575" marB="56575" marR="113150" marL="113150"/>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latin typeface="Courier New"/>
                          <a:ea typeface="Courier New"/>
                          <a:cs typeface="Courier New"/>
                          <a:sym typeface="Courier New"/>
                        </a:rPr>
                        <a:t>ToolMessage(id, result)</a:t>
                      </a:r>
                      <a:endParaRPr sz="1700" u="none" cap="none" strike="noStrike"/>
                    </a:p>
                  </a:txBody>
                  <a:tcPr marT="56575" marB="56575" marR="113150" marL="113150"/>
                </a:tc>
              </a:tr>
            </a:tbl>
          </a:graphicData>
        </a:graphic>
      </p:graphicFrame>
      <p:sp>
        <p:nvSpPr>
          <p:cNvPr id="596" name="Google Shape;596;p10"/>
          <p:cNvSpPr txBox="1"/>
          <p:nvPr/>
        </p:nvSpPr>
        <p:spPr>
          <a:xfrm>
            <a:off x="7050505" y="502920"/>
            <a:ext cx="38019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Lets show code from the examples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steps par is nonsense.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1" name="Shape 601"/>
        <p:cNvGrpSpPr/>
        <p:nvPr/>
      </p:nvGrpSpPr>
      <p:grpSpPr>
        <a:xfrm>
          <a:off x="0" y="0"/>
          <a:ext cx="0" cy="0"/>
          <a:chOff x="0" y="0"/>
          <a:chExt cx="0" cy="0"/>
        </a:xfrm>
      </p:grpSpPr>
      <p:sp>
        <p:nvSpPr>
          <p:cNvPr id="602" name="Google Shape;602;p18"/>
          <p:cNvSpPr txBox="1"/>
          <p:nvPr>
            <p:ph type="title"/>
          </p:nvPr>
        </p:nvSpPr>
        <p:spPr>
          <a:xfrm>
            <a:off x="741680" y="360299"/>
            <a:ext cx="8229600" cy="63976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Calibri"/>
              <a:buNone/>
            </a:pPr>
            <a:r>
              <a:rPr b="1" lang="en-US" sz="3200"/>
              <a:t>Join the Movement : </a:t>
            </a:r>
            <a:r>
              <a:rPr lang="en-US" sz="2800"/>
              <a:t>Build the Cool Stuff</a:t>
            </a:r>
            <a:endParaRPr/>
          </a:p>
        </p:txBody>
      </p:sp>
      <p:graphicFrame>
        <p:nvGraphicFramePr>
          <p:cNvPr id="603" name="Google Shape;603;p18"/>
          <p:cNvGraphicFramePr/>
          <p:nvPr/>
        </p:nvGraphicFramePr>
        <p:xfrm>
          <a:off x="416560" y="2039026"/>
          <a:ext cx="3000000" cy="3000000"/>
        </p:xfrm>
        <a:graphic>
          <a:graphicData uri="http://schemas.openxmlformats.org/drawingml/2006/table">
            <a:tbl>
              <a:tblPr bandRow="1" firstRow="1">
                <a:noFill/>
                <a:tableStyleId>{D6A5389C-A745-45E7-8DA3-61FD1DF4F956}</a:tableStyleId>
              </a:tblPr>
              <a:tblGrid>
                <a:gridCol w="2770300"/>
                <a:gridCol w="2770300"/>
                <a:gridCol w="2770300"/>
              </a:tblGrid>
              <a:tr h="66447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Action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Link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QR Code</a:t>
                      </a:r>
                      <a:endParaRPr sz="1400" u="none" cap="none" strike="noStrike"/>
                    </a:p>
                  </a:txBody>
                  <a:tcPr marT="45725" marB="45725" marR="91450" marL="91450"/>
                </a:tc>
              </a:tr>
              <a:tr h="6644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Star on GitHub</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github.com/llm4s/llm4s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6644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Join Discord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[https://discord.com/invite/YF2cWQD4cg]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6644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Try SZork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[https://github.com/llm4s/szork]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
        <p:nvSpPr>
          <p:cNvPr id="604" name="Google Shape;604;p18"/>
          <p:cNvSpPr txBox="1"/>
          <p:nvPr/>
        </p:nvSpPr>
        <p:spPr>
          <a:xfrm>
            <a:off x="457200" y="4389120"/>
            <a:ext cx="8229600" cy="3078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qr code on a white background&#10;&#10;AI-generated content may be incorrect." id="605" name="Google Shape;605;p18"/>
          <p:cNvPicPr preferRelativeResize="0"/>
          <p:nvPr/>
        </p:nvPicPr>
        <p:blipFill rotWithShape="1">
          <a:blip r:embed="rId3">
            <a:alphaModFix/>
          </a:blip>
          <a:srcRect b="0" l="0" r="0" t="0"/>
          <a:stretch/>
        </p:blipFill>
        <p:spPr>
          <a:xfrm>
            <a:off x="7335520" y="2215038"/>
            <a:ext cx="680720" cy="616903"/>
          </a:xfrm>
          <a:prstGeom prst="rect">
            <a:avLst/>
          </a:prstGeom>
          <a:noFill/>
          <a:ln>
            <a:noFill/>
          </a:ln>
        </p:spPr>
      </p:pic>
      <p:pic>
        <p:nvPicPr>
          <p:cNvPr descr="A qr code with a white background&#10;&#10;AI-generated content may be incorrect." id="606" name="Google Shape;606;p18"/>
          <p:cNvPicPr preferRelativeResize="0"/>
          <p:nvPr/>
        </p:nvPicPr>
        <p:blipFill rotWithShape="1">
          <a:blip r:embed="rId4">
            <a:alphaModFix/>
          </a:blip>
          <a:srcRect b="0" l="0" r="0" t="0"/>
          <a:stretch/>
        </p:blipFill>
        <p:spPr>
          <a:xfrm>
            <a:off x="6182360" y="2856070"/>
            <a:ext cx="680720" cy="680720"/>
          </a:xfrm>
          <a:prstGeom prst="rect">
            <a:avLst/>
          </a:prstGeom>
          <a:noFill/>
          <a:ln>
            <a:noFill/>
          </a:ln>
        </p:spPr>
      </p:pic>
      <p:pic>
        <p:nvPicPr>
          <p:cNvPr descr="A qr code on a white background&#10;&#10;AI-generated content may be incorrect." id="607" name="Google Shape;607;p18"/>
          <p:cNvPicPr preferRelativeResize="0"/>
          <p:nvPr/>
        </p:nvPicPr>
        <p:blipFill rotWithShape="1">
          <a:blip r:embed="rId5">
            <a:alphaModFix/>
          </a:blip>
          <a:srcRect b="0" l="0" r="0" t="0"/>
          <a:stretch/>
        </p:blipFill>
        <p:spPr>
          <a:xfrm>
            <a:off x="7358380" y="3571557"/>
            <a:ext cx="635000" cy="63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2"/>
          <p:cNvSpPr txBox="1"/>
          <p:nvPr/>
        </p:nvSpPr>
        <p:spPr>
          <a:xfrm>
            <a:off x="1095075" y="2032375"/>
            <a:ext cx="9356100" cy="4211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US" sz="2300">
                <a:solidFill>
                  <a:schemeClr val="dk1"/>
                </a:solidFill>
              </a:rPr>
              <a:t>→ </a:t>
            </a:r>
            <a:r>
              <a:rPr b="1" lang="en-US" sz="2300">
                <a:solidFill>
                  <a:schemeClr val="dk1"/>
                </a:solidFill>
              </a:rPr>
              <a:t>LLM as DM</a:t>
            </a:r>
            <a:r>
              <a:rPr lang="en-US" sz="2300">
                <a:solidFill>
                  <a:schemeClr val="dk1"/>
                </a:solidFill>
              </a:rPr>
              <a:t> : Narrative generation &amp; game state tracking  </a:t>
            </a:r>
            <a:endParaRPr sz="2300">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US" sz="2300">
                <a:solidFill>
                  <a:schemeClr val="dk1"/>
                </a:solidFill>
              </a:rPr>
              <a:t>→ </a:t>
            </a:r>
            <a:r>
              <a:rPr b="1" lang="en-US" sz="2300">
                <a:solidFill>
                  <a:schemeClr val="dk1"/>
                </a:solidFill>
              </a:rPr>
              <a:t>Speech-to-Text </a:t>
            </a:r>
            <a:r>
              <a:rPr lang="en-US" sz="2300">
                <a:solidFill>
                  <a:schemeClr val="dk1"/>
                </a:solidFill>
              </a:rPr>
              <a:t>: Voice commands  </a:t>
            </a:r>
            <a:endParaRPr sz="2300">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US" sz="2300">
                <a:solidFill>
                  <a:schemeClr val="dk1"/>
                </a:solidFill>
              </a:rPr>
              <a:t>→ </a:t>
            </a:r>
            <a:r>
              <a:rPr b="1" lang="en-US" sz="2300">
                <a:solidFill>
                  <a:schemeClr val="dk1"/>
                </a:solidFill>
              </a:rPr>
              <a:t>Text-to-Speech </a:t>
            </a:r>
            <a:r>
              <a:rPr lang="en-US" sz="2300">
                <a:solidFill>
                  <a:schemeClr val="dk1"/>
                </a:solidFill>
              </a:rPr>
              <a:t>: Spoken responses  </a:t>
            </a:r>
            <a:endParaRPr sz="2300">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US" sz="2300">
                <a:solidFill>
                  <a:schemeClr val="dk1"/>
                </a:solidFill>
              </a:rPr>
              <a:t>→ </a:t>
            </a:r>
            <a:r>
              <a:rPr b="1" lang="en-US" sz="2300">
                <a:solidFill>
                  <a:schemeClr val="dk1"/>
                </a:solidFill>
              </a:rPr>
              <a:t>Image Generation </a:t>
            </a:r>
            <a:r>
              <a:rPr lang="en-US" sz="2300">
                <a:solidFill>
                  <a:schemeClr val="dk1"/>
                </a:solidFill>
              </a:rPr>
              <a:t>: Dynamic scene illustrations  </a:t>
            </a:r>
            <a:endParaRPr sz="2300">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US" sz="2300">
                <a:solidFill>
                  <a:schemeClr val="dk1"/>
                </a:solidFill>
              </a:rPr>
              <a:t>→ </a:t>
            </a:r>
            <a:r>
              <a:rPr b="1" lang="en-US" sz="2300">
                <a:solidFill>
                  <a:schemeClr val="dk1"/>
                </a:solidFill>
              </a:rPr>
              <a:t>Tool Calling</a:t>
            </a:r>
            <a:r>
              <a:rPr lang="en-US" sz="2300">
                <a:solidFill>
                  <a:schemeClr val="dk1"/>
                </a:solidFill>
              </a:rPr>
              <a:t> : Inventory, combat, puzzles  </a:t>
            </a:r>
            <a:endParaRPr sz="2300">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US" sz="2300">
                <a:solidFill>
                  <a:schemeClr val="dk1"/>
                </a:solidFill>
              </a:rPr>
              <a:t>→ </a:t>
            </a:r>
            <a:r>
              <a:rPr b="1" lang="en-US" sz="2300">
                <a:solidFill>
                  <a:schemeClr val="dk1"/>
                </a:solidFill>
              </a:rPr>
              <a:t>Agentic Workflows</a:t>
            </a:r>
            <a:r>
              <a:rPr lang="en-US" sz="2300">
                <a:solidFill>
                  <a:schemeClr val="dk1"/>
                </a:solidFill>
              </a:rPr>
              <a:t> : DM manages state and game flow   </a:t>
            </a:r>
            <a:endParaRPr sz="2300">
              <a:solidFill>
                <a:schemeClr val="dk1"/>
              </a:solidFill>
            </a:endParaRPr>
          </a:p>
          <a:p>
            <a:pPr indent="0" lvl="0" marL="0" rtl="0" algn="l">
              <a:lnSpc>
                <a:spcPct val="200000"/>
              </a:lnSpc>
              <a:spcBef>
                <a:spcPts val="0"/>
              </a:spcBef>
              <a:spcAft>
                <a:spcPts val="0"/>
              </a:spcAft>
              <a:buNone/>
            </a:pPr>
            <a:r>
              <a:t/>
            </a:r>
            <a:endParaRPr sz="2300">
              <a:solidFill>
                <a:schemeClr val="dk1"/>
              </a:solidFill>
            </a:endParaRPr>
          </a:p>
        </p:txBody>
      </p:sp>
      <p:sp>
        <p:nvSpPr>
          <p:cNvPr id="188" name="Google Shape;188;p32"/>
          <p:cNvSpPr txBox="1"/>
          <p:nvPr/>
        </p:nvSpPr>
        <p:spPr>
          <a:xfrm>
            <a:off x="422550" y="476250"/>
            <a:ext cx="8298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100">
                <a:latin typeface="Lora SemiBold"/>
                <a:ea typeface="Lora SemiBold"/>
                <a:cs typeface="Lora SemiBold"/>
                <a:sym typeface="Lora SemiBold"/>
              </a:rPr>
              <a:t>Szork's Inner World </a:t>
            </a:r>
            <a:r>
              <a:rPr lang="en-US" sz="5000">
                <a:latin typeface="Lora SemiBold"/>
                <a:ea typeface="Lora SemiBold"/>
                <a:cs typeface="Lora SemiBold"/>
                <a:sym typeface="Lora SemiBold"/>
              </a:rPr>
              <a:t>🪄</a:t>
            </a:r>
            <a:endParaRPr sz="5000">
              <a:latin typeface="Lora SemiBold"/>
              <a:ea typeface="Lora SemiBold"/>
              <a:cs typeface="Lora SemiBold"/>
              <a:sym typeface="Lora SemiBold"/>
            </a:endParaRPr>
          </a:p>
        </p:txBody>
      </p:sp>
      <p:pic>
        <p:nvPicPr>
          <p:cNvPr descr="2+ Thousand Llm Icons Royalty-Free Images, Stock Photos &amp; Pictures |  Shutterstock" id="189" name="Google Shape;189;p32"/>
          <p:cNvPicPr preferRelativeResize="0"/>
          <p:nvPr/>
        </p:nvPicPr>
        <p:blipFill>
          <a:blip r:embed="rId4">
            <a:alphaModFix/>
          </a:blip>
          <a:stretch>
            <a:fillRect/>
          </a:stretch>
        </p:blipFill>
        <p:spPr>
          <a:xfrm>
            <a:off x="422550" y="1982975"/>
            <a:ext cx="643384" cy="694175"/>
          </a:xfrm>
          <a:prstGeom prst="rect">
            <a:avLst/>
          </a:prstGeom>
          <a:noFill/>
          <a:ln>
            <a:noFill/>
          </a:ln>
        </p:spPr>
      </p:pic>
      <p:pic>
        <p:nvPicPr>
          <p:cNvPr id="190" name="Google Shape;190;p32"/>
          <p:cNvPicPr preferRelativeResize="0"/>
          <p:nvPr/>
        </p:nvPicPr>
        <p:blipFill>
          <a:blip r:embed="rId5">
            <a:alphaModFix/>
          </a:blip>
          <a:stretch>
            <a:fillRect/>
          </a:stretch>
        </p:blipFill>
        <p:spPr>
          <a:xfrm>
            <a:off x="438637" y="2726600"/>
            <a:ext cx="611200" cy="611200"/>
          </a:xfrm>
          <a:prstGeom prst="rect">
            <a:avLst/>
          </a:prstGeom>
          <a:noFill/>
          <a:ln>
            <a:noFill/>
          </a:ln>
        </p:spPr>
      </p:pic>
      <p:pic>
        <p:nvPicPr>
          <p:cNvPr id="191" name="Google Shape;191;p32"/>
          <p:cNvPicPr preferRelativeResize="0"/>
          <p:nvPr/>
        </p:nvPicPr>
        <p:blipFill rotWithShape="1">
          <a:blip r:embed="rId6">
            <a:alphaModFix/>
          </a:blip>
          <a:srcRect b="0" l="0" r="0" t="0"/>
          <a:stretch/>
        </p:blipFill>
        <p:spPr>
          <a:xfrm>
            <a:off x="514838" y="3446063"/>
            <a:ext cx="611200" cy="611200"/>
          </a:xfrm>
          <a:prstGeom prst="rect">
            <a:avLst/>
          </a:prstGeom>
          <a:noFill/>
          <a:ln>
            <a:noFill/>
          </a:ln>
        </p:spPr>
      </p:pic>
      <p:pic>
        <p:nvPicPr>
          <p:cNvPr id="192" name="Google Shape;192;p32"/>
          <p:cNvPicPr preferRelativeResize="0"/>
          <p:nvPr/>
        </p:nvPicPr>
        <p:blipFill>
          <a:blip r:embed="rId7">
            <a:alphaModFix/>
          </a:blip>
          <a:stretch>
            <a:fillRect/>
          </a:stretch>
        </p:blipFill>
        <p:spPr>
          <a:xfrm>
            <a:off x="514825" y="4089350"/>
            <a:ext cx="611200" cy="611200"/>
          </a:xfrm>
          <a:prstGeom prst="rect">
            <a:avLst/>
          </a:prstGeom>
          <a:noFill/>
          <a:ln>
            <a:noFill/>
          </a:ln>
        </p:spPr>
      </p:pic>
      <p:pic>
        <p:nvPicPr>
          <p:cNvPr id="193" name="Google Shape;193;p32"/>
          <p:cNvPicPr preferRelativeResize="0"/>
          <p:nvPr/>
        </p:nvPicPr>
        <p:blipFill rotWithShape="1">
          <a:blip r:embed="rId8">
            <a:alphaModFix/>
          </a:blip>
          <a:srcRect b="6001" l="20093" r="19907" t="5877"/>
          <a:stretch/>
        </p:blipFill>
        <p:spPr>
          <a:xfrm>
            <a:off x="498750" y="4697450"/>
            <a:ext cx="557550" cy="818825"/>
          </a:xfrm>
          <a:prstGeom prst="rect">
            <a:avLst/>
          </a:prstGeom>
          <a:noFill/>
          <a:ln>
            <a:noFill/>
          </a:ln>
        </p:spPr>
      </p:pic>
      <p:pic>
        <p:nvPicPr>
          <p:cNvPr id="194" name="Google Shape;194;p32"/>
          <p:cNvPicPr preferRelativeResize="0"/>
          <p:nvPr/>
        </p:nvPicPr>
        <p:blipFill>
          <a:blip r:embed="rId9">
            <a:alphaModFix/>
          </a:blip>
          <a:stretch>
            <a:fillRect/>
          </a:stretch>
        </p:blipFill>
        <p:spPr>
          <a:xfrm>
            <a:off x="398217" y="5452092"/>
            <a:ext cx="758600" cy="75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g3747011ec70_1_93"/>
          <p:cNvSpPr txBox="1"/>
          <p:nvPr>
            <p:ph type="title"/>
          </p:nvPr>
        </p:nvSpPr>
        <p:spPr>
          <a:xfrm>
            <a:off x="4487050" y="586375"/>
            <a:ext cx="3507900" cy="77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b="1" lang="en-US" sz="3600"/>
              <a:t>Who We Are 🤔</a:t>
            </a:r>
            <a:endParaRPr sz="4800"/>
          </a:p>
        </p:txBody>
      </p:sp>
      <p:pic>
        <p:nvPicPr>
          <p:cNvPr descr="PXL_20250129_211057388~2.jpg" id="200" name="Google Shape;200;g3747011ec70_1_93"/>
          <p:cNvPicPr preferRelativeResize="0"/>
          <p:nvPr/>
        </p:nvPicPr>
        <p:blipFill rotWithShape="1">
          <a:blip r:embed="rId4">
            <a:alphaModFix/>
          </a:blip>
          <a:srcRect b="0" l="16910" r="16902" t="0"/>
          <a:stretch/>
        </p:blipFill>
        <p:spPr>
          <a:xfrm>
            <a:off x="20" y="10"/>
            <a:ext cx="3332849" cy="2832587"/>
          </a:xfrm>
          <a:custGeom>
            <a:rect b="b" l="l" r="r" t="t"/>
            <a:pathLst>
              <a:path extrusionOk="0" h="3776782" w="4443799">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noFill/>
          <a:ln>
            <a:noFill/>
          </a:ln>
        </p:spPr>
      </p:pic>
      <p:pic>
        <p:nvPicPr>
          <p:cNvPr id="201" name="Google Shape;201;g3747011ec70_1_93"/>
          <p:cNvPicPr preferRelativeResize="0"/>
          <p:nvPr/>
        </p:nvPicPr>
        <p:blipFill rotWithShape="1">
          <a:blip r:embed="rId5">
            <a:alphaModFix/>
          </a:blip>
          <a:srcRect b="0" l="3307" r="1060" t="0"/>
          <a:stretch/>
        </p:blipFill>
        <p:spPr>
          <a:xfrm>
            <a:off x="20" y="4645346"/>
            <a:ext cx="2580440" cy="2212654"/>
          </a:xfrm>
          <a:custGeom>
            <a:rect b="b" l="l" r="r" t="t"/>
            <a:pathLst>
              <a:path extrusionOk="0" h="2950205" w="3440586">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noFill/>
          <a:ln>
            <a:noFill/>
          </a:ln>
        </p:spPr>
      </p:pic>
      <p:sp>
        <p:nvSpPr>
          <p:cNvPr id="202" name="Google Shape;202;g3747011ec70_1_93"/>
          <p:cNvSpPr txBox="1"/>
          <p:nvPr>
            <p:ph idx="1" type="body"/>
          </p:nvPr>
        </p:nvSpPr>
        <p:spPr>
          <a:xfrm>
            <a:off x="4900650" y="2030000"/>
            <a:ext cx="4064700" cy="431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b="1" lang="en-US" sz="1400">
                <a:solidFill>
                  <a:srgbClr val="000000"/>
                </a:solidFill>
              </a:rPr>
              <a:t>Rory Graves</a:t>
            </a:r>
            <a:endParaRPr sz="1400">
              <a:solidFill>
                <a:srgbClr val="000000"/>
              </a:solidFill>
            </a:endParaRPr>
          </a:p>
          <a:p>
            <a:pPr indent="0" lvl="0" marL="0" rtl="0" algn="l">
              <a:lnSpc>
                <a:spcPct val="90000"/>
              </a:lnSpc>
              <a:spcBef>
                <a:spcPts val="240"/>
              </a:spcBef>
              <a:spcAft>
                <a:spcPts val="0"/>
              </a:spcAft>
              <a:buClr>
                <a:schemeClr val="dk1"/>
              </a:buClr>
              <a:buSzPts val="1200"/>
              <a:buNone/>
            </a:pPr>
            <a:r>
              <a:rPr lang="en-US" sz="1400">
                <a:solidFill>
                  <a:srgbClr val="000000"/>
                </a:solidFill>
              </a:rPr>
              <a:t>A </a:t>
            </a:r>
            <a:r>
              <a:rPr b="1" lang="en-US" sz="1400">
                <a:solidFill>
                  <a:srgbClr val="000000"/>
                </a:solidFill>
              </a:rPr>
              <a:t>Scala advocate</a:t>
            </a:r>
            <a:r>
              <a:rPr lang="en-US" sz="1400">
                <a:solidFill>
                  <a:srgbClr val="000000"/>
                </a:solidFill>
              </a:rPr>
              <a:t> and software engineer with </a:t>
            </a:r>
            <a:r>
              <a:rPr b="1" lang="en-US" sz="1400">
                <a:solidFill>
                  <a:srgbClr val="000000"/>
                </a:solidFill>
              </a:rPr>
              <a:t>30+ years of experience</a:t>
            </a:r>
            <a:r>
              <a:rPr lang="en-US" sz="1400">
                <a:solidFill>
                  <a:srgbClr val="000000"/>
                </a:solidFill>
              </a:rPr>
              <a:t> across diverse systems. He has contributed to </a:t>
            </a:r>
            <a:r>
              <a:rPr b="1" lang="en-US" sz="1400">
                <a:solidFill>
                  <a:srgbClr val="000000"/>
                </a:solidFill>
              </a:rPr>
              <a:t>Scala compiler optimizations</a:t>
            </a:r>
            <a:r>
              <a:rPr lang="en-US" sz="1400">
                <a:solidFill>
                  <a:srgbClr val="000000"/>
                </a:solidFill>
              </a:rPr>
              <a:t> and supports </a:t>
            </a:r>
            <a:r>
              <a:rPr b="1" lang="en-US" sz="1400">
                <a:solidFill>
                  <a:srgbClr val="000000"/>
                </a:solidFill>
              </a:rPr>
              <a:t>AI/ML research</a:t>
            </a:r>
            <a:r>
              <a:rPr lang="en-US" sz="1400">
                <a:solidFill>
                  <a:srgbClr val="000000"/>
                </a:solidFill>
              </a:rPr>
              <a:t> while mentoring developers. Beyond tech, he is a </a:t>
            </a:r>
            <a:r>
              <a:rPr b="1" lang="en-US" sz="1400">
                <a:solidFill>
                  <a:srgbClr val="000000"/>
                </a:solidFill>
              </a:rPr>
              <a:t>martial artist, windmill tour guide, and public speaking mentor</a:t>
            </a:r>
            <a:r>
              <a:rPr lang="en-US" sz="1400">
                <a:solidFill>
                  <a:srgbClr val="000000"/>
                </a:solidFill>
              </a:rPr>
              <a:t>.</a:t>
            </a:r>
            <a:br>
              <a:rPr lang="en-US" sz="1400">
                <a:solidFill>
                  <a:srgbClr val="000000"/>
                </a:solidFill>
              </a:rPr>
            </a:br>
            <a:r>
              <a:rPr b="1" lang="en-US" sz="1400">
                <a:solidFill>
                  <a:srgbClr val="000000"/>
                </a:solidFill>
              </a:rPr>
              <a:t>LinkedIn:</a:t>
            </a:r>
            <a:r>
              <a:rPr lang="en-US" sz="1400">
                <a:solidFill>
                  <a:srgbClr val="000000"/>
                </a:solidFill>
              </a:rPr>
              <a:t> https://www.linkedin.com/in/roryjgraves/</a:t>
            </a:r>
            <a:endParaRPr sz="3400"/>
          </a:p>
          <a:p>
            <a:pPr indent="0" lvl="0" marL="0" rtl="0" algn="l">
              <a:lnSpc>
                <a:spcPct val="90000"/>
              </a:lnSpc>
              <a:spcBef>
                <a:spcPts val="240"/>
              </a:spcBef>
              <a:spcAft>
                <a:spcPts val="0"/>
              </a:spcAft>
              <a:buClr>
                <a:schemeClr val="dk1"/>
              </a:buClr>
              <a:buSzPts val="1200"/>
              <a:buNone/>
            </a:pPr>
            <a:r>
              <a:t/>
            </a:r>
            <a:endParaRPr sz="1400">
              <a:solidFill>
                <a:srgbClr val="000000"/>
              </a:solidFill>
            </a:endParaRPr>
          </a:p>
          <a:p>
            <a:pPr indent="0" lvl="0" marL="0" rtl="0" algn="l">
              <a:lnSpc>
                <a:spcPct val="90000"/>
              </a:lnSpc>
              <a:spcBef>
                <a:spcPts val="240"/>
              </a:spcBef>
              <a:spcAft>
                <a:spcPts val="0"/>
              </a:spcAft>
              <a:buClr>
                <a:schemeClr val="dk1"/>
              </a:buClr>
              <a:buSzPts val="1200"/>
              <a:buNone/>
            </a:pPr>
            <a:r>
              <a:rPr b="1" lang="en-US" sz="1400">
                <a:solidFill>
                  <a:srgbClr val="000000"/>
                </a:solidFill>
              </a:rPr>
              <a:t>Kannupriya Kalra</a:t>
            </a:r>
            <a:endParaRPr sz="1400">
              <a:solidFill>
                <a:srgbClr val="000000"/>
              </a:solidFill>
            </a:endParaRPr>
          </a:p>
          <a:p>
            <a:pPr indent="0" lvl="0" marL="0" rtl="0" algn="l">
              <a:lnSpc>
                <a:spcPct val="90000"/>
              </a:lnSpc>
              <a:spcBef>
                <a:spcPts val="240"/>
              </a:spcBef>
              <a:spcAft>
                <a:spcPts val="0"/>
              </a:spcAft>
              <a:buClr>
                <a:schemeClr val="dk1"/>
              </a:buClr>
              <a:buSzPts val="1200"/>
              <a:buNone/>
            </a:pPr>
            <a:r>
              <a:rPr lang="en-US" sz="1400">
                <a:solidFill>
                  <a:srgbClr val="000000"/>
                </a:solidFill>
              </a:rPr>
              <a:t>Backend engineer and </a:t>
            </a:r>
            <a:r>
              <a:rPr b="1" lang="en-US" sz="1400">
                <a:solidFill>
                  <a:srgbClr val="000000"/>
                </a:solidFill>
              </a:rPr>
              <a:t>community leader</a:t>
            </a:r>
            <a:r>
              <a:rPr lang="en-US" sz="1400">
                <a:solidFill>
                  <a:srgbClr val="000000"/>
                </a:solidFill>
              </a:rPr>
              <a:t> specializing in type-safe, functional AI development. </a:t>
            </a:r>
            <a:r>
              <a:rPr b="1" lang="en-US" sz="1400">
                <a:solidFill>
                  <a:srgbClr val="000000"/>
                </a:solidFill>
              </a:rPr>
              <a:t>Creator of LLM4S</a:t>
            </a:r>
            <a:r>
              <a:rPr lang="en-US" sz="1400">
                <a:solidFill>
                  <a:srgbClr val="000000"/>
                </a:solidFill>
              </a:rPr>
              <a:t>, a Scala-first toolkit inspired by LangChain and Pydantic, she brings structure and reliability to generative AI. With 10+ years’ experience, s</a:t>
            </a:r>
            <a:r>
              <a:rPr b="1" lang="en-US" sz="1400">
                <a:solidFill>
                  <a:srgbClr val="000000"/>
                </a:solidFill>
              </a:rPr>
              <a:t>he’s led engineering at Sky</a:t>
            </a:r>
            <a:r>
              <a:rPr lang="en-US" sz="1400">
                <a:solidFill>
                  <a:srgbClr val="000000"/>
                </a:solidFill>
              </a:rPr>
              <a:t>, mentored Google Summer of Code contributors, and </a:t>
            </a:r>
            <a:r>
              <a:rPr b="1" lang="en-US" sz="1400">
                <a:solidFill>
                  <a:srgbClr val="000000"/>
                </a:solidFill>
              </a:rPr>
              <a:t>spoken at conferences worldwide</a:t>
            </a:r>
            <a:r>
              <a:rPr lang="en-US" sz="1400">
                <a:solidFill>
                  <a:srgbClr val="000000"/>
                </a:solidFill>
              </a:rPr>
              <a:t>, shaping how typed languages integrate with modern AI.</a:t>
            </a:r>
            <a:br>
              <a:rPr lang="en-US" sz="1400">
                <a:solidFill>
                  <a:srgbClr val="000000"/>
                </a:solidFill>
              </a:rPr>
            </a:br>
            <a:r>
              <a:rPr b="1" lang="en-US" sz="1400">
                <a:solidFill>
                  <a:srgbClr val="000000"/>
                </a:solidFill>
              </a:rPr>
              <a:t>LinkedIn:</a:t>
            </a:r>
            <a:r>
              <a:rPr lang="en-US" sz="1400">
                <a:solidFill>
                  <a:srgbClr val="000000"/>
                </a:solidFill>
              </a:rPr>
              <a:t> </a:t>
            </a:r>
            <a:r>
              <a:rPr lang="en-US" sz="1400">
                <a:solidFill>
                  <a:srgbClr val="000000"/>
                </a:solidFill>
              </a:rPr>
              <a:t>https://www.linkedin.com/in/kannupriyakalra/</a:t>
            </a:r>
            <a:endParaRPr sz="3400"/>
          </a:p>
          <a:p>
            <a:pPr indent="0" lvl="0" marL="0" rtl="0" algn="l">
              <a:lnSpc>
                <a:spcPct val="90000"/>
              </a:lnSpc>
              <a:spcBef>
                <a:spcPts val="240"/>
              </a:spcBef>
              <a:spcAft>
                <a:spcPts val="0"/>
              </a:spcAft>
              <a:buClr>
                <a:schemeClr val="dk1"/>
              </a:buClr>
              <a:buSzPts val="1200"/>
              <a:buNone/>
            </a:pPr>
            <a:r>
              <a:t/>
            </a:r>
            <a:endParaRPr sz="1400">
              <a:solidFill>
                <a:srgbClr val="000000"/>
              </a:solidFill>
            </a:endParaRPr>
          </a:p>
        </p:txBody>
      </p:sp>
      <p:pic>
        <p:nvPicPr>
          <p:cNvPr id="203" name="Google Shape;203;g3747011ec70_1_93"/>
          <p:cNvPicPr preferRelativeResize="0"/>
          <p:nvPr/>
        </p:nvPicPr>
        <p:blipFill>
          <a:blip r:embed="rId6">
            <a:alphaModFix/>
          </a:blip>
          <a:stretch>
            <a:fillRect/>
          </a:stretch>
        </p:blipFill>
        <p:spPr>
          <a:xfrm>
            <a:off x="2167825" y="2620113"/>
            <a:ext cx="2580425" cy="2580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g3747011ec70_1_29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g3747011ec70_1_293"/>
          <p:cNvSpPr/>
          <p:nvPr/>
        </p:nvSpPr>
        <p:spPr>
          <a:xfrm flipH="1" rot="-5400000">
            <a:off x="1142713" y="-1142284"/>
            <a:ext cx="6858000" cy="9143425"/>
          </a:xfrm>
          <a:prstGeom prst="rect">
            <a:avLst/>
          </a:prstGeom>
          <a:gradFill>
            <a:gsLst>
              <a:gs pos="0">
                <a:schemeClr val="accent1"/>
              </a:gs>
              <a:gs pos="8000">
                <a:schemeClr val="accent1"/>
              </a:gs>
              <a:gs pos="100000">
                <a:srgbClr val="244061"/>
              </a:gs>
            </a:gsLst>
            <a:lin ang="12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g3747011ec70_1_293"/>
          <p:cNvSpPr/>
          <p:nvPr/>
        </p:nvSpPr>
        <p:spPr>
          <a:xfrm flipH="1" rot="10800000">
            <a:off x="-1733" y="0"/>
            <a:ext cx="6803134" cy="6857572"/>
          </a:xfrm>
          <a:prstGeom prst="rect">
            <a:avLst/>
          </a:prstGeom>
          <a:gradFill>
            <a:gsLst>
              <a:gs pos="0">
                <a:srgbClr val="000000">
                  <a:alpha val="51764"/>
                </a:srgbClr>
              </a:gs>
              <a:gs pos="8000">
                <a:srgbClr val="000000">
                  <a:alpha val="51764"/>
                </a:srgbClr>
              </a:gs>
              <a:gs pos="100000">
                <a:schemeClr val="accent1"/>
              </a:gs>
            </a:gsLst>
            <a:lin ang="4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 name="Google Shape;211;g3747011ec70_1_293"/>
          <p:cNvSpPr/>
          <p:nvPr/>
        </p:nvSpPr>
        <p:spPr>
          <a:xfrm flipH="1" rot="-5400000">
            <a:off x="2125298" y="-161647"/>
            <a:ext cx="4894564" cy="9145160"/>
          </a:xfrm>
          <a:prstGeom prst="rect">
            <a:avLst/>
          </a:prstGeom>
          <a:gradFill>
            <a:gsLst>
              <a:gs pos="0">
                <a:srgbClr val="92CCDC">
                  <a:alpha val="0"/>
                </a:srgbClr>
              </a:gs>
              <a:gs pos="100000">
                <a:srgbClr val="000000">
                  <a:alpha val="45882"/>
                </a:srgbClr>
              </a:gs>
            </a:gsLst>
            <a:lin ang="1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12" name="Google Shape;212;g3747011ec70_1_293" title="gsoc_2025_contributors_shoutout.png"/>
          <p:cNvPicPr preferRelativeResize="0"/>
          <p:nvPr/>
        </p:nvPicPr>
        <p:blipFill rotWithShape="1">
          <a:blip r:embed="rId3">
            <a:alphaModFix/>
          </a:blip>
          <a:srcRect b="0" l="0" r="0" t="0"/>
          <a:stretch/>
        </p:blipFill>
        <p:spPr>
          <a:xfrm>
            <a:off x="342900" y="1050132"/>
            <a:ext cx="8458200" cy="47577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g36445b3fb1e_4_96"/>
          <p:cNvSpPr txBox="1"/>
          <p:nvPr/>
        </p:nvSpPr>
        <p:spPr>
          <a:xfrm>
            <a:off x="738000" y="526475"/>
            <a:ext cx="8229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Production Features</a:t>
            </a:r>
            <a:endParaRPr b="0" i="0" sz="1400" u="none" cap="none" strike="noStrike">
              <a:solidFill>
                <a:srgbClr val="000000"/>
              </a:solidFill>
              <a:latin typeface="Arial"/>
              <a:ea typeface="Arial"/>
              <a:cs typeface="Arial"/>
              <a:sym typeface="Arial"/>
            </a:endParaRPr>
          </a:p>
        </p:txBody>
      </p:sp>
      <p:sp>
        <p:nvSpPr>
          <p:cNvPr id="219" name="Google Shape;219;g36445b3fb1e_4_96"/>
          <p:cNvSpPr txBox="1"/>
          <p:nvPr/>
        </p:nvSpPr>
        <p:spPr>
          <a:xfrm>
            <a:off x="457200" y="-444133"/>
            <a:ext cx="8229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36445b3fb1e_4_96"/>
          <p:cNvSpPr txBox="1"/>
          <p:nvPr/>
        </p:nvSpPr>
        <p:spPr>
          <a:xfrm>
            <a:off x="1439725" y="1291850"/>
            <a:ext cx="6908100" cy="47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 Multi-provider</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 Execution environments</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 Error Handling</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 MCP Support</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 Agent framework</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Multimodal</a:t>
            </a:r>
            <a:r>
              <a:rPr lang="en-US" sz="3200">
                <a:solidFill>
                  <a:schemeClr val="dk1"/>
                </a:solidFill>
                <a:latin typeface="Calibri"/>
                <a:ea typeface="Calibri"/>
                <a:cs typeface="Calibri"/>
                <a:sym typeface="Calibri"/>
              </a:rPr>
              <a:t> Generation</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 RAG</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 Observability</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p:txBody>
      </p:sp>
      <p:pic>
        <p:nvPicPr>
          <p:cNvPr id="221" name="Google Shape;221;g36445b3fb1e_4_96"/>
          <p:cNvPicPr preferRelativeResize="0"/>
          <p:nvPr/>
        </p:nvPicPr>
        <p:blipFill>
          <a:blip r:embed="rId3">
            <a:alphaModFix/>
          </a:blip>
          <a:stretch>
            <a:fillRect/>
          </a:stretch>
        </p:blipFill>
        <p:spPr>
          <a:xfrm>
            <a:off x="1143000" y="0"/>
            <a:ext cx="6857999" cy="6857999"/>
          </a:xfrm>
          <a:prstGeom prst="rect">
            <a:avLst/>
          </a:prstGeom>
          <a:noFill/>
          <a:ln>
            <a:noFill/>
          </a:ln>
        </p:spPr>
      </p:pic>
      <p:pic>
        <p:nvPicPr>
          <p:cNvPr id="222" name="Google Shape;222;g36445b3fb1e_4_96"/>
          <p:cNvPicPr preferRelativeResize="0"/>
          <p:nvPr/>
        </p:nvPicPr>
        <p:blipFill>
          <a:blip r:embed="rId4">
            <a:alphaModFix/>
          </a:blip>
          <a:stretch>
            <a:fillRect/>
          </a:stretch>
        </p:blipFill>
        <p:spPr>
          <a:xfrm>
            <a:off x="2105278" y="824203"/>
            <a:ext cx="5169850" cy="745300"/>
          </a:xfrm>
          <a:prstGeom prst="rect">
            <a:avLst/>
          </a:prstGeom>
          <a:noFill/>
          <a:ln>
            <a:noFill/>
          </a:ln>
        </p:spPr>
      </p:pic>
      <p:sp>
        <p:nvSpPr>
          <p:cNvPr id="223" name="Google Shape;223;g36445b3fb1e_4_96"/>
          <p:cNvSpPr txBox="1"/>
          <p:nvPr/>
        </p:nvSpPr>
        <p:spPr>
          <a:xfrm>
            <a:off x="2169450" y="730725"/>
            <a:ext cx="4805100" cy="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lt1"/>
                </a:solidFill>
                <a:latin typeface="Calibri"/>
                <a:ea typeface="Calibri"/>
                <a:cs typeface="Calibri"/>
                <a:sym typeface="Calibri"/>
              </a:rPr>
              <a:t>LLM4S Production Features</a:t>
            </a:r>
            <a:endParaRPr b="1" sz="3200">
              <a:solidFill>
                <a:schemeClr val="lt1"/>
              </a:solidFill>
              <a:latin typeface="Calibri"/>
              <a:ea typeface="Calibri"/>
              <a:cs typeface="Calibri"/>
              <a:sym typeface="Calibri"/>
            </a:endParaRPr>
          </a:p>
        </p:txBody>
      </p:sp>
      <p:pic>
        <p:nvPicPr>
          <p:cNvPr id="224" name="Google Shape;224;g36445b3fb1e_4_96"/>
          <p:cNvPicPr preferRelativeResize="0"/>
          <p:nvPr/>
        </p:nvPicPr>
        <p:blipFill rotWithShape="1">
          <a:blip r:embed="rId5">
            <a:alphaModFix/>
          </a:blip>
          <a:srcRect b="0" l="0" r="0" t="852"/>
          <a:stretch/>
        </p:blipFill>
        <p:spPr>
          <a:xfrm>
            <a:off x="0" y="0"/>
            <a:ext cx="1211250" cy="6858001"/>
          </a:xfrm>
          <a:prstGeom prst="rect">
            <a:avLst/>
          </a:prstGeom>
          <a:noFill/>
          <a:ln>
            <a:noFill/>
          </a:ln>
        </p:spPr>
      </p:pic>
      <p:pic>
        <p:nvPicPr>
          <p:cNvPr id="225" name="Google Shape;225;g36445b3fb1e_4_96"/>
          <p:cNvPicPr preferRelativeResize="0"/>
          <p:nvPr/>
        </p:nvPicPr>
        <p:blipFill rotWithShape="1">
          <a:blip r:embed="rId5">
            <a:alphaModFix/>
          </a:blip>
          <a:srcRect b="0" l="0" r="0" t="833"/>
          <a:stretch/>
        </p:blipFill>
        <p:spPr>
          <a:xfrm>
            <a:off x="7932750" y="0"/>
            <a:ext cx="1211250" cy="6858001"/>
          </a:xfrm>
          <a:prstGeom prst="rect">
            <a:avLst/>
          </a:prstGeom>
          <a:noFill/>
          <a:ln>
            <a:noFill/>
          </a:ln>
        </p:spPr>
      </p:pic>
      <p:pic>
        <p:nvPicPr>
          <p:cNvPr id="226" name="Google Shape;226;g36445b3fb1e_4_96"/>
          <p:cNvPicPr preferRelativeResize="0"/>
          <p:nvPr/>
        </p:nvPicPr>
        <p:blipFill>
          <a:blip r:embed="rId6">
            <a:alphaModFix/>
          </a:blip>
          <a:stretch>
            <a:fillRect/>
          </a:stretch>
        </p:blipFill>
        <p:spPr>
          <a:xfrm>
            <a:off x="7436350" y="6385100"/>
            <a:ext cx="361950" cy="285750"/>
          </a:xfrm>
          <a:prstGeom prst="rect">
            <a:avLst/>
          </a:prstGeom>
          <a:noFill/>
          <a:ln>
            <a:noFill/>
          </a:ln>
        </p:spPr>
      </p:pic>
      <p:sp>
        <p:nvSpPr>
          <p:cNvPr id="227" name="Google Shape;227;g36445b3fb1e_4_96"/>
          <p:cNvSpPr txBox="1"/>
          <p:nvPr/>
        </p:nvSpPr>
        <p:spPr>
          <a:xfrm>
            <a:off x="3451725" y="2936400"/>
            <a:ext cx="1041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chemeClr val="lt2"/>
                </a:solidFill>
              </a:rPr>
              <a:t>Cross Scala Support</a:t>
            </a:r>
            <a:endParaRPr sz="10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g36445b3fb1e_6_11"/>
          <p:cNvSpPr txBox="1"/>
          <p:nvPr/>
        </p:nvSpPr>
        <p:spPr>
          <a:xfrm>
            <a:off x="5846890" y="776871"/>
            <a:ext cx="2871900" cy="3200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600"/>
              </a:spcAft>
              <a:buClr>
                <a:srgbClr val="000000"/>
              </a:buClr>
              <a:buSzPts val="3900"/>
              <a:buFont typeface="Arial"/>
              <a:buNone/>
            </a:pPr>
            <a:r>
              <a:t/>
            </a:r>
            <a:endParaRPr b="0" i="0" sz="3500" u="none" cap="none" strike="noStrike">
              <a:solidFill>
                <a:schemeClr val="dk1"/>
              </a:solidFill>
              <a:latin typeface="Arial"/>
              <a:ea typeface="Arial"/>
              <a:cs typeface="Arial"/>
              <a:sym typeface="Arial"/>
            </a:endParaRPr>
          </a:p>
        </p:txBody>
      </p:sp>
      <p:sp>
        <p:nvSpPr>
          <p:cNvPr id="234" name="Google Shape;234;g36445b3fb1e_6_11"/>
          <p:cNvSpPr txBox="1"/>
          <p:nvPr/>
        </p:nvSpPr>
        <p:spPr>
          <a:xfrm>
            <a:off x="5846885" y="3436501"/>
            <a:ext cx="2029200" cy="762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1000"/>
              </a:spcBef>
              <a:spcAft>
                <a:spcPts val="0"/>
              </a:spcAft>
              <a:buClr>
                <a:srgbClr val="000000"/>
              </a:buClr>
              <a:buSzPts val="1700"/>
              <a:buFont typeface="Arial"/>
              <a:buNone/>
            </a:pPr>
            <a:r>
              <a:t/>
            </a:r>
            <a:endParaRPr b="0" i="0" sz="1900" u="none" cap="none" strike="noStrike">
              <a:solidFill>
                <a:schemeClr val="dk1"/>
              </a:solidFill>
              <a:latin typeface="Arial"/>
              <a:ea typeface="Arial"/>
              <a:cs typeface="Arial"/>
              <a:sym typeface="Arial"/>
            </a:endParaRPr>
          </a:p>
        </p:txBody>
      </p:sp>
      <p:sp>
        <p:nvSpPr>
          <p:cNvPr id="235" name="Google Shape;235;g36445b3fb1e_6_11"/>
          <p:cNvSpPr txBox="1"/>
          <p:nvPr/>
        </p:nvSpPr>
        <p:spPr>
          <a:xfrm>
            <a:off x="324070" y="4907573"/>
            <a:ext cx="5142900" cy="338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None/>
            </a:pPr>
            <a:r>
              <a:t/>
            </a:r>
            <a:endParaRPr sz="1600">
              <a:solidFill>
                <a:schemeClr val="dk1"/>
              </a:solidFill>
            </a:endParaRPr>
          </a:p>
        </p:txBody>
      </p:sp>
      <p:sp>
        <p:nvSpPr>
          <p:cNvPr id="236" name="Google Shape;236;g36445b3fb1e_6_11"/>
          <p:cNvSpPr txBox="1"/>
          <p:nvPr/>
        </p:nvSpPr>
        <p:spPr>
          <a:xfrm>
            <a:off x="273825" y="731919"/>
            <a:ext cx="52434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38761D"/>
                </a:solidFill>
                <a:latin typeface="Lora SemiBold"/>
                <a:ea typeface="Lora SemiBold"/>
                <a:cs typeface="Lora SemiBold"/>
                <a:sym typeface="Lora SemiBold"/>
              </a:rPr>
              <a:t>Model Context Protocol</a:t>
            </a:r>
            <a:endParaRPr sz="2500">
              <a:solidFill>
                <a:srgbClr val="38761D"/>
              </a:solidFill>
              <a:latin typeface="Lora SemiBold"/>
              <a:ea typeface="Lora SemiBold"/>
              <a:cs typeface="Lora SemiBold"/>
              <a:sym typeface="Lora SemiBold"/>
            </a:endParaRPr>
          </a:p>
        </p:txBody>
      </p:sp>
      <p:sp>
        <p:nvSpPr>
          <p:cNvPr id="237" name="Google Shape;237;g36445b3fb1e_6_11"/>
          <p:cNvSpPr txBox="1"/>
          <p:nvPr/>
        </p:nvSpPr>
        <p:spPr>
          <a:xfrm>
            <a:off x="324075" y="1718075"/>
            <a:ext cx="5631900" cy="11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MCP extends LLM4S agent's possible toolset and allows developers to seamlessly connect to any MCP server.</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238" name="Google Shape;238;g36445b3fb1e_6_11"/>
          <p:cNvSpPr/>
          <p:nvPr/>
        </p:nvSpPr>
        <p:spPr>
          <a:xfrm flipH="1">
            <a:off x="6532620" y="3428992"/>
            <a:ext cx="2469000" cy="3200400"/>
          </a:xfrm>
          <a:prstGeom prst="rtTriangle">
            <a:avLst/>
          </a:prstGeom>
          <a:solidFill>
            <a:srgbClr val="3876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9" name="Google Shape;239;g36445b3fb1e_6_11"/>
          <p:cNvPicPr preferRelativeResize="0"/>
          <p:nvPr/>
        </p:nvPicPr>
        <p:blipFill>
          <a:blip r:embed="rId4">
            <a:alphaModFix/>
          </a:blip>
          <a:stretch>
            <a:fillRect/>
          </a:stretch>
        </p:blipFill>
        <p:spPr>
          <a:xfrm>
            <a:off x="324075" y="2641951"/>
            <a:ext cx="5631899" cy="3742823"/>
          </a:xfrm>
          <a:prstGeom prst="rect">
            <a:avLst/>
          </a:prstGeom>
          <a:noFill/>
          <a:ln>
            <a:noFill/>
          </a:ln>
        </p:spPr>
      </p:pic>
      <p:sp>
        <p:nvSpPr>
          <p:cNvPr id="240" name="Google Shape;240;g36445b3fb1e_6_11"/>
          <p:cNvSpPr/>
          <p:nvPr/>
        </p:nvSpPr>
        <p:spPr>
          <a:xfrm>
            <a:off x="5915450" y="776875"/>
            <a:ext cx="2871900" cy="5607900"/>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41" name="Google Shape;241;g36445b3fb1e_6_11"/>
          <p:cNvPicPr preferRelativeResize="0"/>
          <p:nvPr/>
        </p:nvPicPr>
        <p:blipFill>
          <a:blip r:embed="rId5">
            <a:alphaModFix/>
          </a:blip>
          <a:stretch>
            <a:fillRect/>
          </a:stretch>
        </p:blipFill>
        <p:spPr>
          <a:xfrm>
            <a:off x="7769025" y="266999"/>
            <a:ext cx="1160325" cy="1160325"/>
          </a:xfrm>
          <a:prstGeom prst="rect">
            <a:avLst/>
          </a:prstGeom>
          <a:noFill/>
          <a:ln>
            <a:noFill/>
          </a:ln>
        </p:spPr>
      </p:pic>
      <p:sp>
        <p:nvSpPr>
          <p:cNvPr id="242" name="Google Shape;242;g36445b3fb1e_6_11"/>
          <p:cNvSpPr txBox="1"/>
          <p:nvPr/>
        </p:nvSpPr>
        <p:spPr>
          <a:xfrm>
            <a:off x="6144650" y="1628088"/>
            <a:ext cx="22764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00">
                <a:solidFill>
                  <a:schemeClr val="dk1"/>
                </a:solidFill>
                <a:latin typeface="Calibri"/>
                <a:ea typeface="Calibri"/>
                <a:cs typeface="Calibri"/>
                <a:sym typeface="Calibri"/>
              </a:rPr>
              <a:t>Plug into any </a:t>
            </a:r>
            <a:r>
              <a:rPr lang="en-US" sz="3500">
                <a:solidFill>
                  <a:srgbClr val="38761D"/>
                </a:solidFill>
                <a:latin typeface="Calibri"/>
                <a:ea typeface="Calibri"/>
                <a:cs typeface="Calibri"/>
                <a:sym typeface="Calibri"/>
              </a:rPr>
              <a:t>tool</a:t>
            </a:r>
            <a:r>
              <a:rPr lang="en-US" sz="3500">
                <a:solidFill>
                  <a:schemeClr val="dk1"/>
                </a:solidFill>
                <a:latin typeface="Calibri"/>
                <a:ea typeface="Calibri"/>
                <a:cs typeface="Calibri"/>
                <a:sym typeface="Calibri"/>
              </a:rPr>
              <a:t>, effortlessly</a:t>
            </a:r>
            <a:endParaRPr sz="33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g36445b3fb1e_6_55"/>
          <p:cNvSpPr txBox="1"/>
          <p:nvPr/>
        </p:nvSpPr>
        <p:spPr>
          <a:xfrm>
            <a:off x="324070" y="4907573"/>
            <a:ext cx="5142900" cy="338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None/>
            </a:pPr>
            <a:r>
              <a:t/>
            </a:r>
            <a:endParaRPr sz="1600">
              <a:solidFill>
                <a:schemeClr val="dk1"/>
              </a:solidFill>
            </a:endParaRPr>
          </a:p>
        </p:txBody>
      </p:sp>
      <p:sp>
        <p:nvSpPr>
          <p:cNvPr id="249" name="Google Shape;249;g36445b3fb1e_6_55"/>
          <p:cNvSpPr txBox="1"/>
          <p:nvPr/>
        </p:nvSpPr>
        <p:spPr>
          <a:xfrm>
            <a:off x="273825" y="731925"/>
            <a:ext cx="79095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38761D"/>
                </a:solidFill>
                <a:latin typeface="Lora SemiBold"/>
                <a:ea typeface="Lora SemiBold"/>
                <a:cs typeface="Lora SemiBold"/>
                <a:sym typeface="Lora SemiBold"/>
              </a:rPr>
              <a:t>One Protocol. Every Tool. Powered by LLM4S.</a:t>
            </a:r>
            <a:endParaRPr sz="2500">
              <a:solidFill>
                <a:srgbClr val="38761D"/>
              </a:solidFill>
              <a:latin typeface="Lora SemiBold"/>
              <a:ea typeface="Lora SemiBold"/>
              <a:cs typeface="Lora SemiBold"/>
              <a:sym typeface="Lora SemiBold"/>
            </a:endParaRPr>
          </a:p>
        </p:txBody>
      </p:sp>
      <p:sp>
        <p:nvSpPr>
          <p:cNvPr id="250" name="Google Shape;250;g36445b3fb1e_6_55"/>
          <p:cNvSpPr txBox="1"/>
          <p:nvPr/>
        </p:nvSpPr>
        <p:spPr>
          <a:xfrm>
            <a:off x="-7273650" y="1779700"/>
            <a:ext cx="5631900" cy="11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251" name="Google Shape;251;g36445b3fb1e_6_55"/>
          <p:cNvSpPr txBox="1"/>
          <p:nvPr/>
        </p:nvSpPr>
        <p:spPr>
          <a:xfrm>
            <a:off x="6144650" y="1628088"/>
            <a:ext cx="2276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300">
              <a:solidFill>
                <a:schemeClr val="dk1"/>
              </a:solidFill>
              <a:latin typeface="Calibri"/>
              <a:ea typeface="Calibri"/>
              <a:cs typeface="Calibri"/>
              <a:sym typeface="Calibri"/>
            </a:endParaRPr>
          </a:p>
        </p:txBody>
      </p:sp>
      <p:sp>
        <p:nvSpPr>
          <p:cNvPr id="252" name="Google Shape;252;g36445b3fb1e_6_55"/>
          <p:cNvSpPr txBox="1"/>
          <p:nvPr/>
        </p:nvSpPr>
        <p:spPr>
          <a:xfrm>
            <a:off x="361925" y="1520225"/>
            <a:ext cx="8598300" cy="210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a:solidFill>
                  <a:schemeClr val="dk1"/>
                </a:solidFill>
              </a:rPr>
              <a:t>One Protocol, Any Tool</a:t>
            </a:r>
            <a:r>
              <a:rPr lang="en-US">
                <a:solidFill>
                  <a:schemeClr val="dk1"/>
                </a:solidFill>
              </a:rPr>
              <a:t> – MCP unifies every tool source — from local DBs to cloud APIs to future systems — into a single interface your agent already understands.</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Agent Loop Ready</a:t>
            </a:r>
            <a:r>
              <a:rPr lang="en-US">
                <a:solidFill>
                  <a:schemeClr val="dk1"/>
                </a:solidFill>
              </a:rPr>
              <a:t> – The LLM4S agent loop handles messages and tool calls natively; MCP just drops new capabilities straight into that flow, no code changes.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Scalable by Design</a:t>
            </a:r>
            <a:r>
              <a:rPr lang="en-US">
                <a:solidFill>
                  <a:schemeClr val="dk1"/>
                </a:solidFill>
              </a:rPr>
              <a:t> – Add, swap, or upgrade tools without touching the core → growth without friction.</a:t>
            </a:r>
            <a:endParaRPr b="1">
              <a:solidFill>
                <a:schemeClr val="dk1"/>
              </a:solidFill>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p:txBody>
      </p:sp>
      <p:pic>
        <p:nvPicPr>
          <p:cNvPr id="253" name="Google Shape;253;g36445b3fb1e_6_55"/>
          <p:cNvPicPr preferRelativeResize="0"/>
          <p:nvPr/>
        </p:nvPicPr>
        <p:blipFill>
          <a:blip r:embed="rId4">
            <a:alphaModFix/>
          </a:blip>
          <a:stretch>
            <a:fillRect/>
          </a:stretch>
        </p:blipFill>
        <p:spPr>
          <a:xfrm>
            <a:off x="1898375" y="3290299"/>
            <a:ext cx="5347248" cy="343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cp:coreProperties>
</file>